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5" r:id="rId1"/>
  </p:sldMasterIdLst>
  <p:notesMasterIdLst>
    <p:notesMasterId r:id="rId9"/>
  </p:notesMasterIdLst>
  <p:handoutMasterIdLst>
    <p:handoutMasterId r:id="rId10"/>
  </p:handoutMasterIdLst>
  <p:sldIdLst>
    <p:sldId id="806" r:id="rId2"/>
    <p:sldId id="838" r:id="rId3"/>
    <p:sldId id="843" r:id="rId4"/>
    <p:sldId id="841" r:id="rId5"/>
    <p:sldId id="842" r:id="rId6"/>
    <p:sldId id="839" r:id="rId7"/>
    <p:sldId id="844" r:id="rId8"/>
  </p:sldIdLst>
  <p:sldSz cx="9144000" cy="6858000" type="screen4x3"/>
  <p:notesSz cx="7010400" cy="92964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44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pos="657">
          <p15:clr>
            <a:srgbClr val="A4A3A4"/>
          </p15:clr>
        </p15:guide>
        <p15:guide id="4" pos="5103">
          <p15:clr>
            <a:srgbClr val="A4A3A4"/>
          </p15:clr>
        </p15:guide>
        <p15:guide id="5" pos="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FF"/>
    <a:srgbClr val="FFFFFF"/>
    <a:srgbClr val="66CCFF"/>
    <a:srgbClr val="FFCC00"/>
    <a:srgbClr val="006600"/>
    <a:srgbClr val="99FFCC"/>
    <a:srgbClr val="009900"/>
    <a:srgbClr val="A42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6" autoAdjust="0"/>
    <p:restoredTop sz="80710" autoAdjust="0"/>
  </p:normalViewPr>
  <p:slideViewPr>
    <p:cSldViewPr>
      <p:cViewPr>
        <p:scale>
          <a:sx n="80" d="100"/>
          <a:sy n="80" d="100"/>
        </p:scale>
        <p:origin x="-2136" y="-312"/>
      </p:cViewPr>
      <p:guideLst>
        <p:guide orient="horz" pos="644"/>
        <p:guide orient="horz" pos="3974"/>
        <p:guide pos="657"/>
        <p:guide pos="5103"/>
        <p:guide pos="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866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386" cy="4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78" y="0"/>
            <a:ext cx="3038386" cy="4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797"/>
            <a:ext cx="3038386" cy="4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78" y="8829797"/>
            <a:ext cx="3038386" cy="4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779808-E5CF-403B-AFE3-95681D6BFBC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386" cy="4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15" y="0"/>
            <a:ext cx="3038385" cy="46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68" y="4416385"/>
            <a:ext cx="5139868" cy="418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83"/>
            <a:ext cx="3038386" cy="46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15" y="8831283"/>
            <a:ext cx="3038385" cy="46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49B597-FBD1-44A0-A231-AD34E41B2AD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381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31B42D0-175A-423D-9EAD-75EB1E357C15}" type="slidenum">
              <a:rPr lang="da-DK" sz="1200" smtClean="0"/>
              <a:pPr eaLnBrk="1" hangingPunct="1"/>
              <a:t>1</a:t>
            </a:fld>
            <a:endParaRPr lang="da-DK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baseline="0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124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017B6D2-4354-4068-BEDE-72190F63E835}" type="slidenum">
              <a:rPr lang="da-DK" sz="1200" smtClean="0"/>
              <a:pPr eaLnBrk="1" hangingPunct="1"/>
              <a:t>2</a:t>
            </a:fld>
            <a:endParaRPr lang="da-DK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84627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017B6D2-4354-4068-BEDE-72190F63E835}" type="slidenum">
              <a:rPr lang="da-DK" sz="1200" smtClean="0"/>
              <a:pPr eaLnBrk="1" hangingPunct="1"/>
              <a:t>3</a:t>
            </a:fld>
            <a:endParaRPr lang="da-DK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90834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4E899-7230-4181-8702-BDC97E57F8F0}" type="slidenum">
              <a:rPr lang="da-DK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3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F4E899-7230-4181-8702-BDC97E57F8F0}" type="slidenum">
              <a:rPr lang="da-DK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3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017B6D2-4354-4068-BEDE-72190F63E835}" type="slidenum">
              <a:rPr lang="da-DK" sz="1200" smtClean="0"/>
              <a:pPr eaLnBrk="1" hangingPunct="1"/>
              <a:t>6</a:t>
            </a:fld>
            <a:endParaRPr lang="da-DK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908345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49B597-FBD1-44A0-A231-AD34E41B2ADF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NAT_ppt_top_red_u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9" descr="top_uk_58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68"/>
          <p:cNvSpPr>
            <a:spLocks noChangeShapeType="1"/>
          </p:cNvSpPr>
          <p:nvPr userDrawn="1"/>
        </p:nvSpPr>
        <p:spPr bwMode="auto">
          <a:xfrm flipH="1">
            <a:off x="0" y="11699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>
              <a:solidFill>
                <a:srgbClr val="6E6E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9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0036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a-DK" noProof="0" smtClean="0"/>
          </a:p>
        </p:txBody>
      </p:sp>
    </p:spTree>
    <p:extLst>
      <p:ext uri="{BB962C8B-B14F-4D97-AF65-F5344CB8AC3E}">
        <p14:creationId xmlns:p14="http://schemas.microsoft.com/office/powerpoint/2010/main" val="3196166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9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ét indholdsobjek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1388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250825" y="404813"/>
            <a:ext cx="8570913" cy="554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304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725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051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45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5943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aseline="-2500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39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934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24267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059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622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177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98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9985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94658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top_uk_58_0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>
              <a:solidFill>
                <a:srgbClr val="6E6E6E"/>
              </a:solidFill>
            </a:endParaRPr>
          </a:p>
        </p:txBody>
      </p:sp>
      <p:pic>
        <p:nvPicPr>
          <p:cNvPr id="1028" name="Picture 40" descr="KU_new_bot4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827" r:id="rId16"/>
    <p:sldLayoutId id="2147483828" r:id="rId17"/>
    <p:sldLayoutId id="2147483829" r:id="rId18"/>
    <p:sldLayoutId id="2147483997" r:id="rId1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http://www.ups-greenliving.dk/dyn/images/normal_items/58-image.jpg?cache=1293616657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7"/>
          <p:cNvSpPr txBox="1">
            <a:spLocks noChangeArrowheads="1"/>
          </p:cNvSpPr>
          <p:nvPr/>
        </p:nvSpPr>
        <p:spPr bwMode="auto">
          <a:xfrm>
            <a:off x="25126" y="6479512"/>
            <a:ext cx="9044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200" dirty="0" smtClean="0">
                <a:latin typeface="Arial Narrow" pitchFamily="34" charset="0"/>
              </a:rPr>
              <a:t>Oct. 1</a:t>
            </a:r>
            <a:r>
              <a:rPr lang="en-GB" sz="1200" baseline="30000" dirty="0" smtClean="0">
                <a:latin typeface="Arial Narrow" pitchFamily="34" charset="0"/>
              </a:rPr>
              <a:t>st</a:t>
            </a:r>
            <a:r>
              <a:rPr lang="en-GB" sz="1200" dirty="0" smtClean="0">
                <a:latin typeface="Arial Narrow" pitchFamily="34" charset="0"/>
              </a:rPr>
              <a:t> 2014</a:t>
            </a:r>
            <a:endParaRPr lang="en-GB" sz="1200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12" y="1916832"/>
            <a:ext cx="2495119" cy="196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51520" y="4006878"/>
            <a:ext cx="352839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Project </a:t>
            </a: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coordinator</a:t>
            </a: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algn="l" fontAlgn="auto">
              <a:spcAft>
                <a:spcPts val="0"/>
              </a:spcAft>
            </a:pPr>
            <a:r>
              <a:rPr lang="da-DK" sz="1800" i="1" dirty="0" smtClean="0">
                <a:solidFill>
                  <a:prstClr val="black"/>
                </a:solidFill>
                <a:latin typeface="Calibri"/>
              </a:rPr>
              <a:t>Professor Søren Husted</a:t>
            </a:r>
          </a:p>
          <a:p>
            <a:pPr algn="l" fontAlgn="auto">
              <a:spcAft>
                <a:spcPts val="0"/>
              </a:spcAft>
            </a:pPr>
            <a:endParaRPr lang="da-DK" sz="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Project manager: </a:t>
            </a:r>
            <a:r>
              <a:rPr lang="da-DK" sz="1800" i="1" dirty="0" smtClean="0">
                <a:solidFill>
                  <a:prstClr val="black"/>
                </a:solidFill>
                <a:latin typeface="Calibri"/>
              </a:rPr>
              <a:t>Assistant Professor </a:t>
            </a:r>
            <a:r>
              <a:rPr lang="da-DK" sz="1800" b="1" i="1" u="sng" dirty="0" smtClean="0">
                <a:solidFill>
                  <a:prstClr val="black"/>
                </a:solidFill>
                <a:latin typeface="Calibri"/>
              </a:rPr>
              <a:t>Kristian Holst Laursen</a:t>
            </a:r>
          </a:p>
          <a:p>
            <a:pPr algn="l" fontAlgn="auto">
              <a:spcAft>
                <a:spcPts val="0"/>
              </a:spcAft>
            </a:pPr>
            <a:endParaRPr lang="da-DK" sz="800" dirty="0">
              <a:solidFill>
                <a:prstClr val="black"/>
              </a:solidFill>
              <a:latin typeface="Calibri"/>
            </a:endParaRPr>
          </a:p>
          <a:p>
            <a:pPr algn="l" fontAlgn="auto">
              <a:spcAft>
                <a:spcPts val="0"/>
              </a:spcAft>
            </a:pP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Dept</a:t>
            </a: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. of Plant and </a:t>
            </a: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Environmental</a:t>
            </a: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 Sciences, Plant and </a:t>
            </a: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Soil</a:t>
            </a: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 Science </a:t>
            </a: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Section</a:t>
            </a:r>
            <a:endParaRPr lang="da-DK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107504" y="1231855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Fast </a:t>
            </a:r>
            <a:r>
              <a:rPr lang="da-DK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methods</a:t>
            </a:r>
            <a:r>
              <a:rPr lang="da-DK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 </a:t>
            </a:r>
            <a:r>
              <a:rPr lang="da-DK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authentication</a:t>
            </a:r>
            <a:r>
              <a:rPr lang="da-DK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of </a:t>
            </a:r>
            <a:r>
              <a:rPr lang="da-DK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organic</a:t>
            </a:r>
            <a:r>
              <a:rPr lang="da-DK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plant products</a:t>
            </a:r>
            <a:endParaRPr lang="da-DK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058397" y="4015189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a-DK"/>
          </a:p>
        </p:txBody>
      </p:sp>
      <p:pic>
        <p:nvPicPr>
          <p:cNvPr id="11" name="Picture 2" descr="http://www.yourchildlearns.com/images/europe-map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88" y="2482067"/>
            <a:ext cx="3240360" cy="377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boks 11"/>
          <p:cNvSpPr txBox="1"/>
          <p:nvPr/>
        </p:nvSpPr>
        <p:spPr>
          <a:xfrm>
            <a:off x="5029088" y="1755075"/>
            <a:ext cx="12398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</a:rPr>
              <a:t>KU-Science</a:t>
            </a:r>
          </a:p>
          <a:p>
            <a:r>
              <a:rPr lang="da-DK" sz="1400" dirty="0" smtClean="0">
                <a:solidFill>
                  <a:srgbClr val="FF0000"/>
                </a:solidFill>
              </a:rPr>
              <a:t>FOOD-DTU</a:t>
            </a:r>
          </a:p>
          <a:p>
            <a:r>
              <a:rPr lang="da-DK" sz="1400" dirty="0" smtClean="0">
                <a:solidFill>
                  <a:srgbClr val="FF0000"/>
                </a:solidFill>
              </a:rPr>
              <a:t>DVFA</a:t>
            </a:r>
            <a:endParaRPr lang="da-DK" sz="1400" dirty="0">
              <a:solidFill>
                <a:srgbClr val="FF0000"/>
              </a:solidFill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4190776" y="2725952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</a:rPr>
              <a:t>FERA</a:t>
            </a:r>
          </a:p>
          <a:p>
            <a:r>
              <a:rPr lang="da-DK" sz="1400" dirty="0" smtClean="0">
                <a:solidFill>
                  <a:srgbClr val="FF0000"/>
                </a:solidFill>
              </a:rPr>
              <a:t>UEA</a:t>
            </a:r>
            <a:endParaRPr lang="da-DK" sz="1400" dirty="0">
              <a:solidFill>
                <a:srgbClr val="FF0000"/>
              </a:solidFill>
            </a:endParaRPr>
          </a:p>
        </p:txBody>
      </p:sp>
      <p:sp>
        <p:nvSpPr>
          <p:cNvPr id="14" name="Tekstboks 13"/>
          <p:cNvSpPr txBox="1"/>
          <p:nvPr/>
        </p:nvSpPr>
        <p:spPr>
          <a:xfrm>
            <a:off x="5944920" y="6515848"/>
            <a:ext cx="2771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</a:rPr>
              <a:t>AIAB, FEM-IASMA, BIOS</a:t>
            </a:r>
            <a:endParaRPr lang="da-DK" sz="1400" dirty="0">
              <a:solidFill>
                <a:srgbClr val="FF0000"/>
              </a:solidFill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3992004" y="4715648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</a:rPr>
              <a:t>EAF</a:t>
            </a:r>
          </a:p>
          <a:p>
            <a:r>
              <a:rPr lang="da-DK" sz="1400" dirty="0" err="1" smtClean="0">
                <a:solidFill>
                  <a:srgbClr val="FF0000"/>
                </a:solidFill>
              </a:rPr>
              <a:t>Ecocert</a:t>
            </a:r>
            <a:endParaRPr lang="da-DK" sz="1400" dirty="0">
              <a:solidFill>
                <a:srgbClr val="FF0000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6351016" y="1970518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</a:rPr>
              <a:t>Bioforsk</a:t>
            </a:r>
            <a:endParaRPr lang="da-DK" sz="1400" dirty="0">
              <a:solidFill>
                <a:srgbClr val="FF0000"/>
              </a:solidFill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7394433" y="1970517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</a:rPr>
              <a:t>UHEL</a:t>
            </a:r>
            <a:endParaRPr lang="da-DK" sz="1400" dirty="0">
              <a:solidFill>
                <a:srgbClr val="FF0000"/>
              </a:solidFill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4068921" y="3683293"/>
            <a:ext cx="780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</a:rPr>
              <a:t>RIKILT</a:t>
            </a:r>
            <a:endParaRPr lang="da-DK" sz="1400" dirty="0">
              <a:solidFill>
                <a:srgbClr val="FF0000"/>
              </a:solidFill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8468423" y="4448949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</a:rPr>
              <a:t>ICT</a:t>
            </a:r>
            <a:endParaRPr lang="da-DK" sz="1400" dirty="0">
              <a:solidFill>
                <a:srgbClr val="FF0000"/>
              </a:solidFill>
            </a:endParaRPr>
          </a:p>
        </p:txBody>
      </p:sp>
      <p:sp>
        <p:nvSpPr>
          <p:cNvPr id="20" name="Tekstboks 19"/>
          <p:cNvSpPr txBox="1"/>
          <p:nvPr/>
        </p:nvSpPr>
        <p:spPr>
          <a:xfrm>
            <a:off x="3827682" y="4074123"/>
            <a:ext cx="10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</a:rPr>
              <a:t>GL Centre</a:t>
            </a:r>
            <a:endParaRPr lang="da-DK" sz="1400" dirty="0">
              <a:solidFill>
                <a:srgbClr val="FF0000"/>
              </a:solidFill>
            </a:endParaRPr>
          </a:p>
        </p:txBody>
      </p:sp>
      <p:sp>
        <p:nvSpPr>
          <p:cNvPr id="21" name="Tekstboks 20"/>
          <p:cNvSpPr txBox="1"/>
          <p:nvPr/>
        </p:nvSpPr>
        <p:spPr>
          <a:xfrm>
            <a:off x="8403519" y="399107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</a:rPr>
              <a:t>Unika</a:t>
            </a:r>
            <a:endParaRPr lang="da-DK" sz="1400" dirty="0">
              <a:solidFill>
                <a:srgbClr val="FF0000"/>
              </a:solidFill>
            </a:endParaRPr>
          </a:p>
        </p:txBody>
      </p:sp>
      <p:sp>
        <p:nvSpPr>
          <p:cNvPr id="22" name="Tekstboks 21"/>
          <p:cNvSpPr txBox="1"/>
          <p:nvPr/>
        </p:nvSpPr>
        <p:spPr>
          <a:xfrm>
            <a:off x="8499699" y="3050780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>
                <a:solidFill>
                  <a:srgbClr val="FF0000"/>
                </a:solidFill>
              </a:rPr>
              <a:t>LIAE</a:t>
            </a:r>
            <a:endParaRPr lang="da-DK" sz="1400" dirty="0">
              <a:solidFill>
                <a:srgbClr val="FF0000"/>
              </a:solidFill>
            </a:endParaRPr>
          </a:p>
        </p:txBody>
      </p:sp>
      <p:cxnSp>
        <p:nvCxnSpPr>
          <p:cNvPr id="23" name="Lige forbindelse 22"/>
          <p:cNvCxnSpPr>
            <a:stCxn id="26" idx="4"/>
          </p:cNvCxnSpPr>
          <p:nvPr/>
        </p:nvCxnSpPr>
        <p:spPr>
          <a:xfrm>
            <a:off x="6844080" y="5553455"/>
            <a:ext cx="110958" cy="9623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/>
          <p:nvPr/>
        </p:nvCxnSpPr>
        <p:spPr>
          <a:xfrm>
            <a:off x="5648547" y="2370089"/>
            <a:ext cx="1077938" cy="1864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717466" y="421782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Ellipse 25"/>
          <p:cNvSpPr/>
          <p:nvPr/>
        </p:nvSpPr>
        <p:spPr>
          <a:xfrm>
            <a:off x="6821220" y="55077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Ellipse 26"/>
          <p:cNvSpPr/>
          <p:nvPr/>
        </p:nvSpPr>
        <p:spPr>
          <a:xfrm>
            <a:off x="5944920" y="43266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8" name="Lige forbindelse 27"/>
          <p:cNvCxnSpPr/>
          <p:nvPr/>
        </p:nvCxnSpPr>
        <p:spPr>
          <a:xfrm>
            <a:off x="4838848" y="2987456"/>
            <a:ext cx="1120874" cy="13611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6660754" y="353717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0" name="Lige forbindelse 29"/>
          <p:cNvCxnSpPr>
            <a:endCxn id="29" idx="0"/>
          </p:cNvCxnSpPr>
          <p:nvPr/>
        </p:nvCxnSpPr>
        <p:spPr>
          <a:xfrm flipH="1">
            <a:off x="6683614" y="2222272"/>
            <a:ext cx="43961" cy="13149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/>
          <p:cNvSpPr/>
          <p:nvPr/>
        </p:nvSpPr>
        <p:spPr>
          <a:xfrm>
            <a:off x="7408276" y="338340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2" name="Lige forbindelse 31"/>
          <p:cNvCxnSpPr>
            <a:endCxn id="31" idx="0"/>
          </p:cNvCxnSpPr>
          <p:nvPr/>
        </p:nvCxnSpPr>
        <p:spPr>
          <a:xfrm flipH="1">
            <a:off x="7431136" y="2222272"/>
            <a:ext cx="216024" cy="11611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7461796" y="412210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4" name="Lige forbindelse 33"/>
          <p:cNvCxnSpPr/>
          <p:nvPr/>
        </p:nvCxnSpPr>
        <p:spPr>
          <a:xfrm flipH="1">
            <a:off x="7509093" y="3299894"/>
            <a:ext cx="1098608" cy="8199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4"/>
          <p:cNvCxnSpPr>
            <a:stCxn id="19" idx="1"/>
          </p:cNvCxnSpPr>
          <p:nvPr/>
        </p:nvCxnSpPr>
        <p:spPr>
          <a:xfrm flipH="1">
            <a:off x="6991739" y="4602838"/>
            <a:ext cx="1476684" cy="195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6663610" y="460283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Ellipse 36"/>
          <p:cNvSpPr/>
          <p:nvPr/>
        </p:nvSpPr>
        <p:spPr>
          <a:xfrm>
            <a:off x="6399782" y="477913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Ellipse 37"/>
          <p:cNvSpPr/>
          <p:nvPr/>
        </p:nvSpPr>
        <p:spPr>
          <a:xfrm>
            <a:off x="6387832" y="455999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Ellipse 38"/>
          <p:cNvSpPr/>
          <p:nvPr/>
        </p:nvSpPr>
        <p:spPr>
          <a:xfrm>
            <a:off x="6960307" y="477913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0" name="Lige forbindelse 39"/>
          <p:cNvCxnSpPr/>
          <p:nvPr/>
        </p:nvCxnSpPr>
        <p:spPr>
          <a:xfrm flipH="1">
            <a:off x="6715653" y="4177114"/>
            <a:ext cx="1763432" cy="4286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6164656" y="507568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42" name="Lige forbindelse 41"/>
          <p:cNvCxnSpPr/>
          <p:nvPr/>
        </p:nvCxnSpPr>
        <p:spPr>
          <a:xfrm flipH="1" flipV="1">
            <a:off x="4742064" y="4966960"/>
            <a:ext cx="1455783" cy="129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forbindelse 42"/>
          <p:cNvCxnSpPr>
            <a:stCxn id="37" idx="2"/>
          </p:cNvCxnSpPr>
          <p:nvPr/>
        </p:nvCxnSpPr>
        <p:spPr>
          <a:xfrm flipH="1" flipV="1">
            <a:off x="4813197" y="4283906"/>
            <a:ext cx="1586585" cy="5180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/>
          <p:cNvCxnSpPr/>
          <p:nvPr/>
        </p:nvCxnSpPr>
        <p:spPr>
          <a:xfrm flipH="1" flipV="1">
            <a:off x="4849456" y="3991070"/>
            <a:ext cx="1586586" cy="611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nger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165350"/>
            <a:ext cx="2309813" cy="3422650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3214688" y="2141538"/>
            <a:ext cx="2614612" cy="356393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 rot="1001028">
            <a:off x="3746500" y="941388"/>
            <a:ext cx="2232025" cy="3384550"/>
          </a:xfrm>
          <a:prstGeom prst="ellips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 rot="-5400000">
            <a:off x="4610101" y="2093913"/>
            <a:ext cx="2232025" cy="338455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 rot="-1303896">
            <a:off x="3817938" y="3317875"/>
            <a:ext cx="2232025" cy="338455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 rot="-7699942">
            <a:off x="2451100" y="2886076"/>
            <a:ext cx="2232025" cy="3384550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 rot="-3845030">
            <a:off x="2100068" y="1332657"/>
            <a:ext cx="2232025" cy="3384550"/>
          </a:xfrm>
          <a:prstGeom prst="ellips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148064" y="1340768"/>
            <a:ext cx="1401861" cy="369332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33CC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sz="1800">
                <a:solidFill>
                  <a:srgbClr val="000000"/>
                </a:solidFill>
                <a:latin typeface="Arial" charset="0"/>
              </a:rPr>
              <a:t>Climate/soil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004888" y="5118100"/>
            <a:ext cx="2122760" cy="369332"/>
          </a:xfrm>
          <a:prstGeom prst="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33CC33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da-DK" sz="1800" dirty="0" err="1">
                <a:solidFill>
                  <a:srgbClr val="000000"/>
                </a:solidFill>
                <a:latin typeface="Arial" charset="0"/>
              </a:rPr>
              <a:t>Crop</a:t>
            </a:r>
            <a:r>
              <a:rPr lang="da-DK" sz="1800" dirty="0">
                <a:solidFill>
                  <a:srgbClr val="000000"/>
                </a:solidFill>
                <a:latin typeface="Arial" charset="0"/>
              </a:rPr>
              <a:t> management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356225" y="5983288"/>
            <a:ext cx="1401415" cy="369332"/>
          </a:xfrm>
          <a:prstGeom prst="rect">
            <a:avLst/>
          </a:prstGeom>
          <a:gradFill flip="none" rotWithShape="1">
            <a:gsLst>
              <a:gs pos="0">
                <a:schemeClr val="folHlink">
                  <a:tint val="66000"/>
                  <a:satMod val="160000"/>
                </a:schemeClr>
              </a:gs>
              <a:gs pos="50000">
                <a:schemeClr val="folHlink">
                  <a:tint val="44500"/>
                  <a:satMod val="160000"/>
                </a:schemeClr>
              </a:gs>
              <a:gs pos="100000">
                <a:schemeClr val="folHlink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da-DK" sz="1800" dirty="0" err="1">
                <a:solidFill>
                  <a:srgbClr val="000000"/>
                </a:solidFill>
                <a:latin typeface="Arial" charset="0"/>
              </a:rPr>
              <a:t>Fertilization</a:t>
            </a:r>
            <a:r>
              <a:rPr lang="da-DK" sz="18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842125" y="3533775"/>
            <a:ext cx="1150938" cy="404813"/>
          </a:xfrm>
          <a:prstGeom prst="rect">
            <a:avLst/>
          </a:prstGeom>
          <a:gradFill flip="none" rotWithShape="1">
            <a:gsLst>
              <a:gs pos="0">
                <a:schemeClr val="hlink">
                  <a:tint val="66000"/>
                  <a:satMod val="160000"/>
                </a:schemeClr>
              </a:gs>
              <a:gs pos="50000">
                <a:schemeClr val="hlink">
                  <a:tint val="44500"/>
                  <a:satMod val="160000"/>
                </a:schemeClr>
              </a:gs>
              <a:gs pos="100000">
                <a:schemeClr val="hlink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sz="1800" dirty="0">
                <a:solidFill>
                  <a:srgbClr val="000000"/>
                </a:solidFill>
                <a:latin typeface="Arial" charset="0"/>
              </a:rPr>
              <a:t>Genetics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004887" y="2264331"/>
            <a:ext cx="1327149" cy="36933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C3399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sz="1800" dirty="0" err="1">
                <a:solidFill>
                  <a:srgbClr val="000000"/>
                </a:solidFill>
                <a:latin typeface="Arial" charset="0"/>
              </a:rPr>
              <a:t>Pathogens</a:t>
            </a:r>
            <a:endParaRPr lang="da-DK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107285" y="369064"/>
            <a:ext cx="65351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a-DK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Can </a:t>
            </a:r>
            <a:r>
              <a:rPr lang="da-DK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</a:t>
            </a:r>
            <a:r>
              <a:rPr lang="da-DK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da-DK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extract</a:t>
            </a:r>
            <a:r>
              <a:rPr lang="da-DK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 </a:t>
            </a:r>
            <a:r>
              <a:rPr lang="da-DK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organic</a:t>
            </a:r>
            <a:r>
              <a:rPr lang="da-DK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fingerprint?</a:t>
            </a: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79" y="3442044"/>
            <a:ext cx="883294" cy="588274"/>
          </a:xfrm>
          <a:prstGeom prst="rect">
            <a:avLst/>
          </a:prstGeom>
        </p:spPr>
      </p:pic>
      <p:sp>
        <p:nvSpPr>
          <p:cNvPr id="2" name="Tekstboks 1"/>
          <p:cNvSpPr txBox="1"/>
          <p:nvPr/>
        </p:nvSpPr>
        <p:spPr>
          <a:xfrm>
            <a:off x="4140363" y="3136106"/>
            <a:ext cx="68738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64" y="332656"/>
            <a:ext cx="1247560" cy="98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9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nger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165350"/>
            <a:ext cx="2309813" cy="3422650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3214688" y="2141538"/>
            <a:ext cx="2614612" cy="356393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 rot="1001028">
            <a:off x="3746500" y="941388"/>
            <a:ext cx="2232025" cy="3384550"/>
          </a:xfrm>
          <a:prstGeom prst="ellips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 rot="-5400000">
            <a:off x="4610100" y="2093913"/>
            <a:ext cx="2232025" cy="338455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 rot="-1303896">
            <a:off x="3817938" y="3317875"/>
            <a:ext cx="2232025" cy="338455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 rot="-7699942">
            <a:off x="2451100" y="2886076"/>
            <a:ext cx="2232025" cy="3384550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 rot="-3845030">
            <a:off x="2088525" y="1130829"/>
            <a:ext cx="2232025" cy="3384550"/>
          </a:xfrm>
          <a:prstGeom prst="ellips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148064" y="1340768"/>
            <a:ext cx="1800200" cy="369332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33CC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sz="1800" dirty="0" smtClean="0">
                <a:solidFill>
                  <a:srgbClr val="000000"/>
                </a:solidFill>
                <a:latin typeface="Arial" charset="0"/>
              </a:rPr>
              <a:t>Trace elements</a:t>
            </a:r>
            <a:endParaRPr lang="da-DK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004888" y="5118100"/>
            <a:ext cx="2122760" cy="369332"/>
          </a:xfrm>
          <a:prstGeom prst="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33CC33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da-DK" sz="1800" dirty="0" err="1" smtClean="0">
                <a:solidFill>
                  <a:srgbClr val="000000"/>
                </a:solidFill>
                <a:latin typeface="Arial" charset="0"/>
              </a:rPr>
              <a:t>Pesticide</a:t>
            </a:r>
            <a:r>
              <a:rPr lang="da-DK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a-DK" sz="1800" dirty="0" err="1" smtClean="0">
                <a:solidFill>
                  <a:srgbClr val="000000"/>
                </a:solidFill>
                <a:latin typeface="Arial" charset="0"/>
              </a:rPr>
              <a:t>residues</a:t>
            </a:r>
            <a:endParaRPr lang="da-DK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757640" y="3511109"/>
            <a:ext cx="1834332" cy="369332"/>
          </a:xfrm>
          <a:prstGeom prst="rect">
            <a:avLst/>
          </a:prstGeom>
          <a:gradFill flip="none" rotWithShape="1">
            <a:gsLst>
              <a:gs pos="0">
                <a:schemeClr val="hlink">
                  <a:tint val="66000"/>
                  <a:satMod val="160000"/>
                </a:schemeClr>
              </a:gs>
              <a:gs pos="50000">
                <a:schemeClr val="hlink">
                  <a:tint val="44500"/>
                  <a:satMod val="160000"/>
                </a:schemeClr>
              </a:gs>
              <a:gs pos="100000">
                <a:schemeClr val="hlink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sz="1800" dirty="0" smtClean="0">
                <a:solidFill>
                  <a:srgbClr val="000000"/>
                </a:solidFill>
                <a:latin typeface="Arial" charset="0"/>
              </a:rPr>
              <a:t>Stable isotopes</a:t>
            </a:r>
            <a:endParaRPr lang="da-DK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34949" y="2165350"/>
            <a:ext cx="1425044" cy="36933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C3399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sz="1800" dirty="0" err="1" smtClean="0">
                <a:solidFill>
                  <a:srgbClr val="000000"/>
                </a:solidFill>
                <a:latin typeface="Arial" charset="0"/>
              </a:rPr>
              <a:t>Metabolites</a:t>
            </a:r>
            <a:endParaRPr lang="da-DK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182586" y="331812"/>
            <a:ext cx="87856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a-DK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Complementary</a:t>
            </a:r>
            <a:r>
              <a:rPr lang="da-DK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da-DK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analytical</a:t>
            </a:r>
            <a:r>
              <a:rPr lang="da-DK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da-DK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techniques</a:t>
            </a:r>
            <a:endParaRPr lang="da-DK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3" name="Billed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84" y="3401638"/>
            <a:ext cx="883294" cy="588274"/>
          </a:xfrm>
          <a:prstGeom prst="rect">
            <a:avLst/>
          </a:prstGeom>
        </p:spPr>
      </p:pic>
      <p:sp>
        <p:nvSpPr>
          <p:cNvPr id="25" name="Tekstboks 24"/>
          <p:cNvSpPr txBox="1"/>
          <p:nvPr/>
        </p:nvSpPr>
        <p:spPr>
          <a:xfrm>
            <a:off x="4010951" y="3024933"/>
            <a:ext cx="68738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4827378" y="5337044"/>
            <a:ext cx="3180003" cy="369332"/>
          </a:xfrm>
          <a:prstGeom prst="rect">
            <a:avLst/>
          </a:prstGeom>
          <a:gradFill flip="none" rotWithShape="1">
            <a:gsLst>
              <a:gs pos="0">
                <a:schemeClr val="folHlink">
                  <a:tint val="66000"/>
                  <a:satMod val="160000"/>
                </a:schemeClr>
              </a:gs>
              <a:gs pos="50000">
                <a:schemeClr val="folHlink">
                  <a:tint val="44500"/>
                  <a:satMod val="160000"/>
                </a:schemeClr>
              </a:gs>
              <a:gs pos="100000">
                <a:schemeClr val="folHlink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da-DK" sz="1800" dirty="0" err="1" smtClean="0">
                <a:solidFill>
                  <a:srgbClr val="000000"/>
                </a:solidFill>
                <a:latin typeface="Arial" charset="0"/>
              </a:rPr>
              <a:t>Compound-specific</a:t>
            </a:r>
            <a:r>
              <a:rPr lang="da-DK" sz="1800" dirty="0" smtClean="0">
                <a:solidFill>
                  <a:srgbClr val="000000"/>
                </a:solidFill>
                <a:latin typeface="Arial" charset="0"/>
              </a:rPr>
              <a:t> isotopes</a:t>
            </a:r>
            <a:endParaRPr lang="da-DK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109698" y="5805264"/>
            <a:ext cx="561641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Laursen </a:t>
            </a:r>
            <a:r>
              <a:rPr lang="en-GB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(2014) </a:t>
            </a:r>
            <a:r>
              <a:rPr lang="en-GB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</a:t>
            </a:r>
            <a:r>
              <a:rPr lang="en-GB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59, 73-82.</a:t>
            </a:r>
          </a:p>
          <a:p>
            <a:pPr algn="just">
              <a:spcAft>
                <a:spcPts val="0"/>
              </a:spcAft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Capuano </a:t>
            </a:r>
            <a:r>
              <a:rPr lang="en-GB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(2012) </a:t>
            </a:r>
            <a:r>
              <a:rPr lang="en-GB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Sci. Food &amp; Agric.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93, 12-28</a:t>
            </a:r>
          </a:p>
          <a:p>
            <a:pPr algn="just">
              <a:spcAft>
                <a:spcPts val="0"/>
              </a:spcAft>
            </a:pPr>
            <a:r>
              <a:rPr lang="en-GB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Mihailova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(2012) </a:t>
            </a:r>
            <a:r>
              <a:rPr lang="en-GB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Food Sci. &amp; Tech.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26, 26-28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64" y="332656"/>
            <a:ext cx="1247560" cy="98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0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5745" y="306083"/>
            <a:ext cx="8733655" cy="560696"/>
          </a:xfrm>
        </p:spPr>
        <p:txBody>
          <a:bodyPr/>
          <a:lstStyle/>
          <a:p>
            <a:pPr algn="l"/>
            <a:r>
              <a:rPr lang="da-D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Organic</a:t>
            </a: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da-D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food</a:t>
            </a: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da-D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authentication</a:t>
            </a:r>
            <a:r>
              <a:rPr lang="da-D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- samples</a:t>
            </a:r>
            <a:endParaRPr lang="da-D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4" descr="den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6"/>
          <a:stretch>
            <a:fillRect/>
          </a:stretch>
        </p:blipFill>
        <p:spPr bwMode="auto">
          <a:xfrm>
            <a:off x="654965" y="1142889"/>
            <a:ext cx="26193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127690" y="2223977"/>
            <a:ext cx="360363" cy="317500"/>
            <a:chOff x="712" y="3024"/>
            <a:chExt cx="227" cy="200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12" y="3056"/>
              <a:ext cx="227" cy="128"/>
            </a:xfrm>
            <a:custGeom>
              <a:avLst/>
              <a:gdLst>
                <a:gd name="T0" fmla="*/ 0 w 267"/>
                <a:gd name="T1" fmla="*/ 1 h 179"/>
                <a:gd name="T2" fmla="*/ 9 w 267"/>
                <a:gd name="T3" fmla="*/ 1 h 179"/>
                <a:gd name="T4" fmla="*/ 19 w 267"/>
                <a:gd name="T5" fmla="*/ 4 h 179"/>
                <a:gd name="T6" fmla="*/ 60 w 267"/>
                <a:gd name="T7" fmla="*/ 12 h 179"/>
                <a:gd name="T8" fmla="*/ 90 w 267"/>
                <a:gd name="T9" fmla="*/ 24 h 179"/>
                <a:gd name="T10" fmla="*/ 99 w 267"/>
                <a:gd name="T11" fmla="*/ 22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7" h="179">
                  <a:moveTo>
                    <a:pt x="0" y="11"/>
                  </a:moveTo>
                  <a:cubicBezTo>
                    <a:pt x="8" y="8"/>
                    <a:pt x="16" y="0"/>
                    <a:pt x="24" y="3"/>
                  </a:cubicBezTo>
                  <a:cubicBezTo>
                    <a:pt x="35" y="7"/>
                    <a:pt x="39" y="20"/>
                    <a:pt x="48" y="27"/>
                  </a:cubicBezTo>
                  <a:cubicBezTo>
                    <a:pt x="83" y="52"/>
                    <a:pt x="120" y="75"/>
                    <a:pt x="160" y="91"/>
                  </a:cubicBezTo>
                  <a:cubicBezTo>
                    <a:pt x="225" y="156"/>
                    <a:pt x="200" y="126"/>
                    <a:pt x="240" y="179"/>
                  </a:cubicBezTo>
                  <a:cubicBezTo>
                    <a:pt x="267" y="170"/>
                    <a:pt x="264" y="179"/>
                    <a:pt x="264" y="163"/>
                  </a:cubicBezTo>
                </a:path>
              </a:pathLst>
            </a:custGeom>
            <a:noFill/>
            <a:ln w="57150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68" y="3024"/>
              <a:ext cx="127" cy="200"/>
            </a:xfrm>
            <a:custGeom>
              <a:avLst/>
              <a:gdLst>
                <a:gd name="T0" fmla="*/ 0 w 127"/>
                <a:gd name="T1" fmla="*/ 200 h 200"/>
                <a:gd name="T2" fmla="*/ 56 w 127"/>
                <a:gd name="T3" fmla="*/ 96 h 200"/>
                <a:gd name="T4" fmla="*/ 104 w 127"/>
                <a:gd name="T5" fmla="*/ 64 h 200"/>
                <a:gd name="T6" fmla="*/ 120 w 127"/>
                <a:gd name="T7" fmla="*/ 0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200">
                  <a:moveTo>
                    <a:pt x="0" y="200"/>
                  </a:moveTo>
                  <a:cubicBezTo>
                    <a:pt x="10" y="170"/>
                    <a:pt x="32" y="115"/>
                    <a:pt x="56" y="96"/>
                  </a:cubicBezTo>
                  <a:cubicBezTo>
                    <a:pt x="71" y="84"/>
                    <a:pt x="104" y="64"/>
                    <a:pt x="104" y="64"/>
                  </a:cubicBezTo>
                  <a:cubicBezTo>
                    <a:pt x="127" y="29"/>
                    <a:pt x="120" y="50"/>
                    <a:pt x="120" y="0"/>
                  </a:cubicBezTo>
                </a:path>
              </a:pathLst>
            </a:custGeom>
            <a:noFill/>
            <a:ln w="57150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207190" y="3303477"/>
            <a:ext cx="360363" cy="317500"/>
            <a:chOff x="712" y="3024"/>
            <a:chExt cx="227" cy="200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12" y="3056"/>
              <a:ext cx="227" cy="128"/>
            </a:xfrm>
            <a:custGeom>
              <a:avLst/>
              <a:gdLst>
                <a:gd name="T0" fmla="*/ 0 w 267"/>
                <a:gd name="T1" fmla="*/ 1 h 179"/>
                <a:gd name="T2" fmla="*/ 9 w 267"/>
                <a:gd name="T3" fmla="*/ 1 h 179"/>
                <a:gd name="T4" fmla="*/ 19 w 267"/>
                <a:gd name="T5" fmla="*/ 4 h 179"/>
                <a:gd name="T6" fmla="*/ 60 w 267"/>
                <a:gd name="T7" fmla="*/ 12 h 179"/>
                <a:gd name="T8" fmla="*/ 90 w 267"/>
                <a:gd name="T9" fmla="*/ 24 h 179"/>
                <a:gd name="T10" fmla="*/ 99 w 267"/>
                <a:gd name="T11" fmla="*/ 22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7" h="179">
                  <a:moveTo>
                    <a:pt x="0" y="11"/>
                  </a:moveTo>
                  <a:cubicBezTo>
                    <a:pt x="8" y="8"/>
                    <a:pt x="16" y="0"/>
                    <a:pt x="24" y="3"/>
                  </a:cubicBezTo>
                  <a:cubicBezTo>
                    <a:pt x="35" y="7"/>
                    <a:pt x="39" y="20"/>
                    <a:pt x="48" y="27"/>
                  </a:cubicBezTo>
                  <a:cubicBezTo>
                    <a:pt x="83" y="52"/>
                    <a:pt x="120" y="75"/>
                    <a:pt x="160" y="91"/>
                  </a:cubicBezTo>
                  <a:cubicBezTo>
                    <a:pt x="225" y="156"/>
                    <a:pt x="200" y="126"/>
                    <a:pt x="240" y="179"/>
                  </a:cubicBezTo>
                  <a:cubicBezTo>
                    <a:pt x="267" y="170"/>
                    <a:pt x="264" y="179"/>
                    <a:pt x="264" y="163"/>
                  </a:cubicBezTo>
                </a:path>
              </a:pathLst>
            </a:custGeom>
            <a:noFill/>
            <a:ln w="57150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68" y="3024"/>
              <a:ext cx="127" cy="200"/>
            </a:xfrm>
            <a:custGeom>
              <a:avLst/>
              <a:gdLst>
                <a:gd name="T0" fmla="*/ 0 w 127"/>
                <a:gd name="T1" fmla="*/ 200 h 200"/>
                <a:gd name="T2" fmla="*/ 56 w 127"/>
                <a:gd name="T3" fmla="*/ 96 h 200"/>
                <a:gd name="T4" fmla="*/ 104 w 127"/>
                <a:gd name="T5" fmla="*/ 64 h 200"/>
                <a:gd name="T6" fmla="*/ 120 w 127"/>
                <a:gd name="T7" fmla="*/ 0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200">
                  <a:moveTo>
                    <a:pt x="0" y="200"/>
                  </a:moveTo>
                  <a:cubicBezTo>
                    <a:pt x="10" y="170"/>
                    <a:pt x="32" y="115"/>
                    <a:pt x="56" y="96"/>
                  </a:cubicBezTo>
                  <a:cubicBezTo>
                    <a:pt x="71" y="84"/>
                    <a:pt x="104" y="64"/>
                    <a:pt x="104" y="64"/>
                  </a:cubicBezTo>
                  <a:cubicBezTo>
                    <a:pt x="127" y="29"/>
                    <a:pt x="120" y="50"/>
                    <a:pt x="120" y="0"/>
                  </a:cubicBezTo>
                </a:path>
              </a:pathLst>
            </a:custGeom>
            <a:noFill/>
            <a:ln w="57150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054665" y="3663840"/>
            <a:ext cx="360363" cy="317500"/>
            <a:chOff x="712" y="3024"/>
            <a:chExt cx="227" cy="200"/>
          </a:xfrm>
        </p:grpSpPr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712" y="3056"/>
              <a:ext cx="227" cy="128"/>
            </a:xfrm>
            <a:custGeom>
              <a:avLst/>
              <a:gdLst>
                <a:gd name="T0" fmla="*/ 0 w 267"/>
                <a:gd name="T1" fmla="*/ 1 h 179"/>
                <a:gd name="T2" fmla="*/ 9 w 267"/>
                <a:gd name="T3" fmla="*/ 1 h 179"/>
                <a:gd name="T4" fmla="*/ 19 w 267"/>
                <a:gd name="T5" fmla="*/ 4 h 179"/>
                <a:gd name="T6" fmla="*/ 60 w 267"/>
                <a:gd name="T7" fmla="*/ 12 h 179"/>
                <a:gd name="T8" fmla="*/ 90 w 267"/>
                <a:gd name="T9" fmla="*/ 24 h 179"/>
                <a:gd name="T10" fmla="*/ 99 w 267"/>
                <a:gd name="T11" fmla="*/ 22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7" h="179">
                  <a:moveTo>
                    <a:pt x="0" y="11"/>
                  </a:moveTo>
                  <a:cubicBezTo>
                    <a:pt x="8" y="8"/>
                    <a:pt x="16" y="0"/>
                    <a:pt x="24" y="3"/>
                  </a:cubicBezTo>
                  <a:cubicBezTo>
                    <a:pt x="35" y="7"/>
                    <a:pt x="39" y="20"/>
                    <a:pt x="48" y="27"/>
                  </a:cubicBezTo>
                  <a:cubicBezTo>
                    <a:pt x="83" y="52"/>
                    <a:pt x="120" y="75"/>
                    <a:pt x="160" y="91"/>
                  </a:cubicBezTo>
                  <a:cubicBezTo>
                    <a:pt x="225" y="156"/>
                    <a:pt x="200" y="126"/>
                    <a:pt x="240" y="179"/>
                  </a:cubicBezTo>
                  <a:cubicBezTo>
                    <a:pt x="267" y="170"/>
                    <a:pt x="264" y="179"/>
                    <a:pt x="264" y="163"/>
                  </a:cubicBezTo>
                </a:path>
              </a:pathLst>
            </a:custGeom>
            <a:noFill/>
            <a:ln w="57150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768" y="3024"/>
              <a:ext cx="127" cy="200"/>
            </a:xfrm>
            <a:custGeom>
              <a:avLst/>
              <a:gdLst>
                <a:gd name="T0" fmla="*/ 0 w 127"/>
                <a:gd name="T1" fmla="*/ 200 h 200"/>
                <a:gd name="T2" fmla="*/ 56 w 127"/>
                <a:gd name="T3" fmla="*/ 96 h 200"/>
                <a:gd name="T4" fmla="*/ 104 w 127"/>
                <a:gd name="T5" fmla="*/ 64 h 200"/>
                <a:gd name="T6" fmla="*/ 120 w 127"/>
                <a:gd name="T7" fmla="*/ 0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200">
                  <a:moveTo>
                    <a:pt x="0" y="200"/>
                  </a:moveTo>
                  <a:cubicBezTo>
                    <a:pt x="10" y="170"/>
                    <a:pt x="32" y="115"/>
                    <a:pt x="56" y="96"/>
                  </a:cubicBezTo>
                  <a:cubicBezTo>
                    <a:pt x="71" y="84"/>
                    <a:pt x="104" y="64"/>
                    <a:pt x="104" y="64"/>
                  </a:cubicBezTo>
                  <a:cubicBezTo>
                    <a:pt x="127" y="29"/>
                    <a:pt x="120" y="50"/>
                    <a:pt x="120" y="0"/>
                  </a:cubicBezTo>
                </a:path>
              </a:pathLst>
            </a:custGeom>
            <a:noFill/>
            <a:ln w="57150" cmpd="sng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19" name="Picture 2" descr="http://www.turnaround.it/image/data/ital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0138" y="820279"/>
            <a:ext cx="3510422" cy="403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4760258" y="1684375"/>
            <a:ext cx="360363" cy="317500"/>
            <a:chOff x="712" y="3024"/>
            <a:chExt cx="227" cy="200"/>
          </a:xfrm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712" y="3056"/>
              <a:ext cx="227" cy="128"/>
            </a:xfrm>
            <a:custGeom>
              <a:avLst/>
              <a:gdLst>
                <a:gd name="T0" fmla="*/ 0 w 267"/>
                <a:gd name="T1" fmla="*/ 1 h 179"/>
                <a:gd name="T2" fmla="*/ 9 w 267"/>
                <a:gd name="T3" fmla="*/ 1 h 179"/>
                <a:gd name="T4" fmla="*/ 19 w 267"/>
                <a:gd name="T5" fmla="*/ 4 h 179"/>
                <a:gd name="T6" fmla="*/ 60 w 267"/>
                <a:gd name="T7" fmla="*/ 12 h 179"/>
                <a:gd name="T8" fmla="*/ 90 w 267"/>
                <a:gd name="T9" fmla="*/ 24 h 179"/>
                <a:gd name="T10" fmla="*/ 99 w 267"/>
                <a:gd name="T11" fmla="*/ 22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7" h="179">
                  <a:moveTo>
                    <a:pt x="0" y="11"/>
                  </a:moveTo>
                  <a:cubicBezTo>
                    <a:pt x="8" y="8"/>
                    <a:pt x="16" y="0"/>
                    <a:pt x="24" y="3"/>
                  </a:cubicBezTo>
                  <a:cubicBezTo>
                    <a:pt x="35" y="7"/>
                    <a:pt x="39" y="20"/>
                    <a:pt x="48" y="27"/>
                  </a:cubicBezTo>
                  <a:cubicBezTo>
                    <a:pt x="83" y="52"/>
                    <a:pt x="120" y="75"/>
                    <a:pt x="160" y="91"/>
                  </a:cubicBezTo>
                  <a:cubicBezTo>
                    <a:pt x="225" y="156"/>
                    <a:pt x="200" y="126"/>
                    <a:pt x="240" y="179"/>
                  </a:cubicBezTo>
                  <a:cubicBezTo>
                    <a:pt x="267" y="170"/>
                    <a:pt x="264" y="179"/>
                    <a:pt x="264" y="163"/>
                  </a:cubicBezTo>
                </a:path>
              </a:pathLst>
            </a:custGeom>
            <a:noFill/>
            <a:ln w="5715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768" y="3024"/>
              <a:ext cx="127" cy="200"/>
            </a:xfrm>
            <a:custGeom>
              <a:avLst/>
              <a:gdLst>
                <a:gd name="T0" fmla="*/ 0 w 127"/>
                <a:gd name="T1" fmla="*/ 200 h 200"/>
                <a:gd name="T2" fmla="*/ 56 w 127"/>
                <a:gd name="T3" fmla="*/ 96 h 200"/>
                <a:gd name="T4" fmla="*/ 104 w 127"/>
                <a:gd name="T5" fmla="*/ 64 h 200"/>
                <a:gd name="T6" fmla="*/ 120 w 127"/>
                <a:gd name="T7" fmla="*/ 0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200">
                  <a:moveTo>
                    <a:pt x="0" y="200"/>
                  </a:moveTo>
                  <a:cubicBezTo>
                    <a:pt x="10" y="170"/>
                    <a:pt x="32" y="115"/>
                    <a:pt x="56" y="96"/>
                  </a:cubicBezTo>
                  <a:cubicBezTo>
                    <a:pt x="71" y="84"/>
                    <a:pt x="104" y="64"/>
                    <a:pt x="104" y="64"/>
                  </a:cubicBezTo>
                  <a:cubicBezTo>
                    <a:pt x="127" y="29"/>
                    <a:pt x="120" y="50"/>
                    <a:pt x="120" y="0"/>
                  </a:cubicBezTo>
                </a:path>
              </a:pathLst>
            </a:custGeom>
            <a:noFill/>
            <a:ln w="5715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5745172" y="2655641"/>
            <a:ext cx="360363" cy="317500"/>
            <a:chOff x="712" y="3024"/>
            <a:chExt cx="227" cy="200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712" y="3056"/>
              <a:ext cx="227" cy="128"/>
            </a:xfrm>
            <a:custGeom>
              <a:avLst/>
              <a:gdLst>
                <a:gd name="T0" fmla="*/ 0 w 267"/>
                <a:gd name="T1" fmla="*/ 1 h 179"/>
                <a:gd name="T2" fmla="*/ 9 w 267"/>
                <a:gd name="T3" fmla="*/ 1 h 179"/>
                <a:gd name="T4" fmla="*/ 19 w 267"/>
                <a:gd name="T5" fmla="*/ 4 h 179"/>
                <a:gd name="T6" fmla="*/ 60 w 267"/>
                <a:gd name="T7" fmla="*/ 12 h 179"/>
                <a:gd name="T8" fmla="*/ 90 w 267"/>
                <a:gd name="T9" fmla="*/ 24 h 179"/>
                <a:gd name="T10" fmla="*/ 99 w 267"/>
                <a:gd name="T11" fmla="*/ 22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7" h="179">
                  <a:moveTo>
                    <a:pt x="0" y="11"/>
                  </a:moveTo>
                  <a:cubicBezTo>
                    <a:pt x="8" y="8"/>
                    <a:pt x="16" y="0"/>
                    <a:pt x="24" y="3"/>
                  </a:cubicBezTo>
                  <a:cubicBezTo>
                    <a:pt x="35" y="7"/>
                    <a:pt x="39" y="20"/>
                    <a:pt x="48" y="27"/>
                  </a:cubicBezTo>
                  <a:cubicBezTo>
                    <a:pt x="83" y="52"/>
                    <a:pt x="120" y="75"/>
                    <a:pt x="160" y="91"/>
                  </a:cubicBezTo>
                  <a:cubicBezTo>
                    <a:pt x="225" y="156"/>
                    <a:pt x="200" y="126"/>
                    <a:pt x="240" y="179"/>
                  </a:cubicBezTo>
                  <a:cubicBezTo>
                    <a:pt x="267" y="170"/>
                    <a:pt x="264" y="179"/>
                    <a:pt x="264" y="163"/>
                  </a:cubicBezTo>
                </a:path>
              </a:pathLst>
            </a:custGeom>
            <a:noFill/>
            <a:ln w="5715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768" y="3024"/>
              <a:ext cx="127" cy="200"/>
            </a:xfrm>
            <a:custGeom>
              <a:avLst/>
              <a:gdLst>
                <a:gd name="T0" fmla="*/ 0 w 127"/>
                <a:gd name="T1" fmla="*/ 200 h 200"/>
                <a:gd name="T2" fmla="*/ 56 w 127"/>
                <a:gd name="T3" fmla="*/ 96 h 200"/>
                <a:gd name="T4" fmla="*/ 104 w 127"/>
                <a:gd name="T5" fmla="*/ 64 h 200"/>
                <a:gd name="T6" fmla="*/ 120 w 127"/>
                <a:gd name="T7" fmla="*/ 0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200">
                  <a:moveTo>
                    <a:pt x="0" y="200"/>
                  </a:moveTo>
                  <a:cubicBezTo>
                    <a:pt x="10" y="170"/>
                    <a:pt x="32" y="115"/>
                    <a:pt x="56" y="96"/>
                  </a:cubicBezTo>
                  <a:cubicBezTo>
                    <a:pt x="71" y="84"/>
                    <a:pt x="104" y="64"/>
                    <a:pt x="104" y="64"/>
                  </a:cubicBezTo>
                  <a:cubicBezTo>
                    <a:pt x="127" y="29"/>
                    <a:pt x="120" y="50"/>
                    <a:pt x="120" y="0"/>
                  </a:cubicBezTo>
                </a:path>
              </a:pathLst>
            </a:custGeom>
            <a:noFill/>
            <a:ln w="5715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6200418" y="3031071"/>
            <a:ext cx="360363" cy="317500"/>
            <a:chOff x="712" y="3024"/>
            <a:chExt cx="227" cy="200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712" y="3056"/>
              <a:ext cx="227" cy="128"/>
            </a:xfrm>
            <a:custGeom>
              <a:avLst/>
              <a:gdLst>
                <a:gd name="T0" fmla="*/ 0 w 267"/>
                <a:gd name="T1" fmla="*/ 1 h 179"/>
                <a:gd name="T2" fmla="*/ 9 w 267"/>
                <a:gd name="T3" fmla="*/ 1 h 179"/>
                <a:gd name="T4" fmla="*/ 19 w 267"/>
                <a:gd name="T5" fmla="*/ 4 h 179"/>
                <a:gd name="T6" fmla="*/ 60 w 267"/>
                <a:gd name="T7" fmla="*/ 12 h 179"/>
                <a:gd name="T8" fmla="*/ 90 w 267"/>
                <a:gd name="T9" fmla="*/ 24 h 179"/>
                <a:gd name="T10" fmla="*/ 99 w 267"/>
                <a:gd name="T11" fmla="*/ 22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7" h="179">
                  <a:moveTo>
                    <a:pt x="0" y="11"/>
                  </a:moveTo>
                  <a:cubicBezTo>
                    <a:pt x="8" y="8"/>
                    <a:pt x="16" y="0"/>
                    <a:pt x="24" y="3"/>
                  </a:cubicBezTo>
                  <a:cubicBezTo>
                    <a:pt x="35" y="7"/>
                    <a:pt x="39" y="20"/>
                    <a:pt x="48" y="27"/>
                  </a:cubicBezTo>
                  <a:cubicBezTo>
                    <a:pt x="83" y="52"/>
                    <a:pt x="120" y="75"/>
                    <a:pt x="160" y="91"/>
                  </a:cubicBezTo>
                  <a:cubicBezTo>
                    <a:pt x="225" y="156"/>
                    <a:pt x="200" y="126"/>
                    <a:pt x="240" y="179"/>
                  </a:cubicBezTo>
                  <a:cubicBezTo>
                    <a:pt x="267" y="170"/>
                    <a:pt x="264" y="179"/>
                    <a:pt x="264" y="163"/>
                  </a:cubicBezTo>
                </a:path>
              </a:pathLst>
            </a:custGeom>
            <a:noFill/>
            <a:ln w="5715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768" y="3024"/>
              <a:ext cx="127" cy="200"/>
            </a:xfrm>
            <a:custGeom>
              <a:avLst/>
              <a:gdLst>
                <a:gd name="T0" fmla="*/ 0 w 127"/>
                <a:gd name="T1" fmla="*/ 200 h 200"/>
                <a:gd name="T2" fmla="*/ 56 w 127"/>
                <a:gd name="T3" fmla="*/ 96 h 200"/>
                <a:gd name="T4" fmla="*/ 104 w 127"/>
                <a:gd name="T5" fmla="*/ 64 h 200"/>
                <a:gd name="T6" fmla="*/ 120 w 127"/>
                <a:gd name="T7" fmla="*/ 0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200">
                  <a:moveTo>
                    <a:pt x="0" y="200"/>
                  </a:moveTo>
                  <a:cubicBezTo>
                    <a:pt x="10" y="170"/>
                    <a:pt x="32" y="115"/>
                    <a:pt x="56" y="96"/>
                  </a:cubicBezTo>
                  <a:cubicBezTo>
                    <a:pt x="71" y="84"/>
                    <a:pt x="104" y="64"/>
                    <a:pt x="104" y="64"/>
                  </a:cubicBezTo>
                  <a:cubicBezTo>
                    <a:pt x="127" y="29"/>
                    <a:pt x="120" y="50"/>
                    <a:pt x="120" y="0"/>
                  </a:cubicBezTo>
                </a:path>
              </a:pathLst>
            </a:custGeom>
            <a:noFill/>
            <a:ln w="5715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4779383" y="2078075"/>
            <a:ext cx="360363" cy="317500"/>
            <a:chOff x="712" y="3024"/>
            <a:chExt cx="227" cy="200"/>
          </a:xfrm>
        </p:grpSpPr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712" y="3056"/>
              <a:ext cx="227" cy="128"/>
            </a:xfrm>
            <a:custGeom>
              <a:avLst/>
              <a:gdLst>
                <a:gd name="T0" fmla="*/ 0 w 267"/>
                <a:gd name="T1" fmla="*/ 1 h 179"/>
                <a:gd name="T2" fmla="*/ 9 w 267"/>
                <a:gd name="T3" fmla="*/ 1 h 179"/>
                <a:gd name="T4" fmla="*/ 19 w 267"/>
                <a:gd name="T5" fmla="*/ 4 h 179"/>
                <a:gd name="T6" fmla="*/ 60 w 267"/>
                <a:gd name="T7" fmla="*/ 12 h 179"/>
                <a:gd name="T8" fmla="*/ 90 w 267"/>
                <a:gd name="T9" fmla="*/ 24 h 179"/>
                <a:gd name="T10" fmla="*/ 99 w 267"/>
                <a:gd name="T11" fmla="*/ 22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7" h="179">
                  <a:moveTo>
                    <a:pt x="0" y="11"/>
                  </a:moveTo>
                  <a:cubicBezTo>
                    <a:pt x="8" y="8"/>
                    <a:pt x="16" y="0"/>
                    <a:pt x="24" y="3"/>
                  </a:cubicBezTo>
                  <a:cubicBezTo>
                    <a:pt x="35" y="7"/>
                    <a:pt x="39" y="20"/>
                    <a:pt x="48" y="27"/>
                  </a:cubicBezTo>
                  <a:cubicBezTo>
                    <a:pt x="83" y="52"/>
                    <a:pt x="120" y="75"/>
                    <a:pt x="160" y="91"/>
                  </a:cubicBezTo>
                  <a:cubicBezTo>
                    <a:pt x="225" y="156"/>
                    <a:pt x="200" y="126"/>
                    <a:pt x="240" y="179"/>
                  </a:cubicBezTo>
                  <a:cubicBezTo>
                    <a:pt x="267" y="170"/>
                    <a:pt x="264" y="179"/>
                    <a:pt x="264" y="163"/>
                  </a:cubicBezTo>
                </a:path>
              </a:pathLst>
            </a:custGeom>
            <a:noFill/>
            <a:ln w="5715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768" y="3024"/>
              <a:ext cx="127" cy="200"/>
            </a:xfrm>
            <a:custGeom>
              <a:avLst/>
              <a:gdLst>
                <a:gd name="T0" fmla="*/ 0 w 127"/>
                <a:gd name="T1" fmla="*/ 200 h 200"/>
                <a:gd name="T2" fmla="*/ 56 w 127"/>
                <a:gd name="T3" fmla="*/ 96 h 200"/>
                <a:gd name="T4" fmla="*/ 104 w 127"/>
                <a:gd name="T5" fmla="*/ 64 h 200"/>
                <a:gd name="T6" fmla="*/ 120 w 127"/>
                <a:gd name="T7" fmla="*/ 0 h 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200">
                  <a:moveTo>
                    <a:pt x="0" y="200"/>
                  </a:moveTo>
                  <a:cubicBezTo>
                    <a:pt x="10" y="170"/>
                    <a:pt x="32" y="115"/>
                    <a:pt x="56" y="96"/>
                  </a:cubicBezTo>
                  <a:cubicBezTo>
                    <a:pt x="71" y="84"/>
                    <a:pt x="104" y="64"/>
                    <a:pt x="104" y="64"/>
                  </a:cubicBezTo>
                  <a:cubicBezTo>
                    <a:pt x="127" y="29"/>
                    <a:pt x="120" y="50"/>
                    <a:pt x="120" y="0"/>
                  </a:cubicBezTo>
                </a:path>
              </a:pathLst>
            </a:custGeom>
            <a:noFill/>
            <a:ln w="5715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32" name="Picture 13" descr="19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7235"/>
            <a:ext cx="1405641" cy="2107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c95d92d2-ef04-42d5-80f7-d512c415cf24" descr="P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00" y="4572632"/>
            <a:ext cx="1479942" cy="1974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Billed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94" y="4900867"/>
            <a:ext cx="1931778" cy="165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7" descr="3843442_f2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80" y="1502961"/>
            <a:ext cx="1740139" cy="174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9" descr="TomatoSau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60" y="3348571"/>
            <a:ext cx="1804259" cy="1355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5565559" y="5082981"/>
            <a:ext cx="313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>
                <a:solidFill>
                  <a:srgbClr val="000000"/>
                </a:solidFill>
              </a:rPr>
              <a:t>+ relevant samples from </a:t>
            </a:r>
          </a:p>
          <a:p>
            <a:r>
              <a:rPr lang="da-DK" sz="1800" dirty="0" err="1" smtClean="0">
                <a:solidFill>
                  <a:srgbClr val="000000"/>
                </a:solidFill>
              </a:rPr>
              <a:t>related</a:t>
            </a:r>
            <a:r>
              <a:rPr lang="da-DK" sz="1800" dirty="0" smtClean="0">
                <a:solidFill>
                  <a:srgbClr val="000000"/>
                </a:solidFill>
              </a:rPr>
              <a:t> research </a:t>
            </a:r>
            <a:r>
              <a:rPr lang="da-DK" sz="1800" dirty="0" err="1" smtClean="0">
                <a:solidFill>
                  <a:srgbClr val="000000"/>
                </a:solidFill>
              </a:rPr>
              <a:t>projects</a:t>
            </a:r>
            <a:endParaRPr lang="da-DK" sz="1800" dirty="0">
              <a:solidFill>
                <a:srgbClr val="00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64" y="332656"/>
            <a:ext cx="1247560" cy="98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1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4810" y="406205"/>
            <a:ext cx="8229600" cy="68983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r>
              <a:rPr lang="da-DK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AuthenticFood</a:t>
            </a:r>
            <a:r>
              <a:rPr lang="da-DK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sample flows</a:t>
            </a:r>
            <a:br>
              <a:rPr lang="da-DK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en-GB" sz="3200" kern="0" dirty="0">
              <a:latin typeface="Calibri" panose="020F0502020204030204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14810" y="3105946"/>
            <a:ext cx="20529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b="1" dirty="0" smtClean="0">
                <a:solidFill>
                  <a:prstClr val="black"/>
                </a:solidFill>
                <a:latin typeface="Calibri"/>
              </a:rPr>
              <a:t>Sites of </a:t>
            </a:r>
            <a:r>
              <a:rPr lang="da-DK" sz="1800" b="1" dirty="0" err="1" smtClean="0">
                <a:solidFill>
                  <a:prstClr val="black"/>
                </a:solidFill>
                <a:latin typeface="Calibri"/>
              </a:rPr>
              <a:t>production</a:t>
            </a:r>
            <a:r>
              <a:rPr lang="da-DK" sz="1800" b="1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Northern </a:t>
            </a: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Italy</a:t>
            </a:r>
            <a:endParaRPr lang="da-DK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Southern </a:t>
            </a: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Italy</a:t>
            </a:r>
            <a:endParaRPr lang="da-DK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Denmark (test-set)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2555432" y="4364796"/>
            <a:ext cx="2664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b="1" dirty="0" err="1" smtClean="0">
                <a:solidFill>
                  <a:prstClr val="black"/>
                </a:solidFill>
                <a:latin typeface="Calibri"/>
              </a:rPr>
              <a:t>Tomato</a:t>
            </a:r>
            <a:r>
              <a:rPr lang="da-DK" sz="1800" b="1" dirty="0" smtClean="0">
                <a:solidFill>
                  <a:prstClr val="black"/>
                </a:solidFill>
                <a:latin typeface="Calibri"/>
              </a:rPr>
              <a:t> sauce </a:t>
            </a:r>
            <a:r>
              <a:rPr lang="da-DK" sz="1800" b="1" dirty="0" err="1" smtClean="0">
                <a:solidFill>
                  <a:prstClr val="black"/>
                </a:solidFill>
                <a:latin typeface="Calibri"/>
              </a:rPr>
              <a:t>production</a:t>
            </a:r>
            <a:r>
              <a:rPr lang="da-DK" sz="1800" b="1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Central </a:t>
            </a: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Italy</a:t>
            </a:r>
            <a:endParaRPr lang="da-DK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2411760" y="2066704"/>
            <a:ext cx="30698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b="1" dirty="0" err="1" smtClean="0">
                <a:solidFill>
                  <a:prstClr val="black"/>
                </a:solidFill>
                <a:latin typeface="Calibri"/>
              </a:rPr>
              <a:t>Fresh</a:t>
            </a:r>
            <a:r>
              <a:rPr lang="da-DK" sz="1800" b="1" dirty="0" smtClean="0">
                <a:solidFill>
                  <a:prstClr val="black"/>
                </a:solidFill>
                <a:latin typeface="Calibri"/>
              </a:rPr>
              <a:t> samples to: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en-GB" sz="1800" dirty="0" smtClean="0">
                <a:solidFill>
                  <a:prstClr val="black"/>
                </a:solidFill>
                <a:latin typeface="Calibri"/>
              </a:rPr>
              <a:t>Netherlands (analysis)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Luxembourg (</a:t>
            </a: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analysis</a:t>
            </a: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Denmark (sample </a:t>
            </a: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preparation</a:t>
            </a: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6156176" y="620688"/>
            <a:ext cx="26939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b="1" dirty="0" err="1" smtClean="0">
                <a:solidFill>
                  <a:prstClr val="black"/>
                </a:solidFill>
                <a:latin typeface="Calibri"/>
              </a:rPr>
              <a:t>Homogenized</a:t>
            </a:r>
            <a:r>
              <a:rPr lang="da-DK" sz="1800" b="1" dirty="0" smtClean="0">
                <a:solidFill>
                  <a:prstClr val="black"/>
                </a:solidFill>
                <a:latin typeface="Calibri"/>
              </a:rPr>
              <a:t> samples to</a:t>
            </a: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Italy</a:t>
            </a:r>
            <a:endParaRPr lang="en-GB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The United Kingdom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Denmark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Czech</a:t>
            </a: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Republic</a:t>
            </a:r>
            <a:endParaRPr lang="da-DK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6321503" y="4485313"/>
            <a:ext cx="18140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b="1" dirty="0" err="1" smtClean="0">
                <a:solidFill>
                  <a:prstClr val="black"/>
                </a:solidFill>
                <a:latin typeface="Calibri"/>
              </a:rPr>
              <a:t>Tomato</a:t>
            </a:r>
            <a:r>
              <a:rPr lang="da-DK" sz="1800" b="1" dirty="0" smtClean="0">
                <a:solidFill>
                  <a:prstClr val="black"/>
                </a:solidFill>
                <a:latin typeface="Calibri"/>
              </a:rPr>
              <a:t> sauce to: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Denmark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France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Italy</a:t>
            </a:r>
            <a:endParaRPr lang="da-DK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Czech</a:t>
            </a: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da-DK" sz="1800" dirty="0" err="1" smtClean="0">
                <a:solidFill>
                  <a:prstClr val="black"/>
                </a:solidFill>
                <a:latin typeface="Calibri"/>
              </a:rPr>
              <a:t>Republic</a:t>
            </a:r>
            <a:endParaRPr lang="da-DK" sz="1800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1800" dirty="0" smtClean="0">
                <a:solidFill>
                  <a:prstClr val="black"/>
                </a:solidFill>
                <a:latin typeface="Calibri"/>
              </a:rPr>
              <a:t>Luxembourg</a:t>
            </a:r>
            <a:endParaRPr lang="en-GB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Lige pilforbindelse 10"/>
          <p:cNvCxnSpPr/>
          <p:nvPr/>
        </p:nvCxnSpPr>
        <p:spPr>
          <a:xfrm flipV="1">
            <a:off x="1372567" y="2743200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>
            <a:off x="1403648" y="4365104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flipV="1">
            <a:off x="5364088" y="1689524"/>
            <a:ext cx="669467" cy="685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>
            <a:off x="5270030" y="4725144"/>
            <a:ext cx="902903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Picture 19" descr="TomatoSau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09" y="5351578"/>
            <a:ext cx="1649358" cy="1239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8"/>
          <a:stretch/>
        </p:blipFill>
        <p:spPr>
          <a:xfrm>
            <a:off x="6349528" y="2209249"/>
            <a:ext cx="1757972" cy="212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2" y="5244511"/>
            <a:ext cx="1788748" cy="134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Billede 1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22700" r="38979" b="30050"/>
          <a:stretch/>
        </p:blipFill>
        <p:spPr>
          <a:xfrm>
            <a:off x="4131128" y="5340489"/>
            <a:ext cx="1406536" cy="1266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#4istd20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1" y="1096044"/>
            <a:ext cx="1553935" cy="155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87" y="3329087"/>
            <a:ext cx="1247560" cy="98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9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nger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165350"/>
            <a:ext cx="2309813" cy="3422650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3214688" y="2141538"/>
            <a:ext cx="2614612" cy="356393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 rot="1001028">
            <a:off x="3746500" y="941388"/>
            <a:ext cx="2232025" cy="3384550"/>
          </a:xfrm>
          <a:prstGeom prst="ellips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 rot="-5400000">
            <a:off x="4610100" y="2093913"/>
            <a:ext cx="2232025" cy="3384550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 rot="-1303896">
            <a:off x="3817938" y="3317875"/>
            <a:ext cx="2232025" cy="338455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 rot="-7699942">
            <a:off x="2451100" y="2886076"/>
            <a:ext cx="2232025" cy="3384550"/>
          </a:xfrm>
          <a:prstGeom prst="ellips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 rot="-3845030">
            <a:off x="2088525" y="1130829"/>
            <a:ext cx="2232025" cy="3384550"/>
          </a:xfrm>
          <a:prstGeom prst="ellips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148064" y="1340768"/>
            <a:ext cx="1800200" cy="369332"/>
          </a:xfrm>
          <a:prstGeom prst="rect">
            <a:avLst/>
          </a:prstGeo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33CC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sz="1800" dirty="0" smtClean="0">
                <a:solidFill>
                  <a:srgbClr val="000000"/>
                </a:solidFill>
                <a:latin typeface="Arial" charset="0"/>
              </a:rPr>
              <a:t>Trace elements</a:t>
            </a:r>
            <a:endParaRPr lang="da-DK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004888" y="5118100"/>
            <a:ext cx="2122760" cy="369332"/>
          </a:xfrm>
          <a:prstGeom prst="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33CC33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da-DK" sz="1800" dirty="0" err="1" smtClean="0">
                <a:solidFill>
                  <a:srgbClr val="000000"/>
                </a:solidFill>
                <a:latin typeface="Arial" charset="0"/>
              </a:rPr>
              <a:t>Pesticide</a:t>
            </a:r>
            <a:r>
              <a:rPr lang="da-DK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a-DK" sz="1800" dirty="0" err="1" smtClean="0">
                <a:solidFill>
                  <a:srgbClr val="000000"/>
                </a:solidFill>
                <a:latin typeface="Arial" charset="0"/>
              </a:rPr>
              <a:t>residues</a:t>
            </a:r>
            <a:endParaRPr lang="da-DK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447669" y="5520809"/>
            <a:ext cx="3180003" cy="369332"/>
          </a:xfrm>
          <a:prstGeom prst="rect">
            <a:avLst/>
          </a:prstGeom>
          <a:gradFill flip="none" rotWithShape="1">
            <a:gsLst>
              <a:gs pos="0">
                <a:schemeClr val="folHlink">
                  <a:tint val="66000"/>
                  <a:satMod val="160000"/>
                </a:schemeClr>
              </a:gs>
              <a:gs pos="50000">
                <a:schemeClr val="folHlink">
                  <a:tint val="44500"/>
                  <a:satMod val="160000"/>
                </a:schemeClr>
              </a:gs>
              <a:gs pos="100000">
                <a:schemeClr val="folHlink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da-DK" sz="1800" dirty="0" err="1" smtClean="0">
                <a:solidFill>
                  <a:srgbClr val="000000"/>
                </a:solidFill>
                <a:latin typeface="Arial" charset="0"/>
              </a:rPr>
              <a:t>Compound-specific</a:t>
            </a:r>
            <a:r>
              <a:rPr lang="da-DK" sz="1800" dirty="0" smtClean="0">
                <a:solidFill>
                  <a:srgbClr val="000000"/>
                </a:solidFill>
                <a:latin typeface="Arial" charset="0"/>
              </a:rPr>
              <a:t> isotopes</a:t>
            </a:r>
            <a:endParaRPr lang="da-DK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757640" y="3511109"/>
            <a:ext cx="1834332" cy="369332"/>
          </a:xfrm>
          <a:prstGeom prst="rect">
            <a:avLst/>
          </a:prstGeom>
          <a:gradFill flip="none" rotWithShape="1">
            <a:gsLst>
              <a:gs pos="0">
                <a:schemeClr val="hlink">
                  <a:tint val="66000"/>
                  <a:satMod val="160000"/>
                </a:schemeClr>
              </a:gs>
              <a:gs pos="50000">
                <a:schemeClr val="hlink">
                  <a:tint val="44500"/>
                  <a:satMod val="160000"/>
                </a:schemeClr>
              </a:gs>
              <a:gs pos="100000">
                <a:schemeClr val="hlink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sz="1800" dirty="0" smtClean="0">
                <a:solidFill>
                  <a:srgbClr val="000000"/>
                </a:solidFill>
                <a:latin typeface="Arial" charset="0"/>
              </a:rPr>
              <a:t>Stable isotopes</a:t>
            </a:r>
            <a:endParaRPr lang="da-DK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34949" y="2165350"/>
            <a:ext cx="1425044" cy="36933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C3399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sz="1800" dirty="0" err="1" smtClean="0">
                <a:solidFill>
                  <a:srgbClr val="000000"/>
                </a:solidFill>
                <a:latin typeface="Arial" charset="0"/>
              </a:rPr>
              <a:t>Metabolites</a:t>
            </a:r>
            <a:endParaRPr lang="da-DK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182586" y="331812"/>
            <a:ext cx="87856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da-DK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AuthenticFood</a:t>
            </a:r>
            <a:r>
              <a:rPr lang="da-DK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da-DK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preliminary</a:t>
            </a:r>
            <a:r>
              <a:rPr lang="da-DK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da-DK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conclusions</a:t>
            </a:r>
            <a:endParaRPr lang="da-DK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68204" y="2618528"/>
            <a:ext cx="328561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 </a:t>
            </a:r>
            <a:r>
              <a:rPr lang="da-DK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a-DK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(2014) </a:t>
            </a:r>
            <a:r>
              <a:rPr lang="da-DK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 Bioanal </a:t>
            </a:r>
            <a:r>
              <a:rPr lang="da-DK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da-DK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a-DK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406:2885-2897</a:t>
            </a:r>
          </a:p>
          <a:p>
            <a:endParaRPr lang="da-DK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Novotna</a:t>
            </a:r>
            <a:r>
              <a:rPr lang="da-DK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a-DK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(2012) </a:t>
            </a:r>
            <a:r>
              <a:rPr lang="da-DK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Addit. &amp; </a:t>
            </a:r>
            <a:r>
              <a:rPr lang="da-DK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</a:t>
            </a:r>
            <a:r>
              <a:rPr lang="da-DK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a-DK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 1335-1346 </a:t>
            </a:r>
            <a:endParaRPr lang="da-DK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711418" y="1791074"/>
            <a:ext cx="297063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Laursen </a:t>
            </a:r>
            <a:r>
              <a:rPr lang="da-DK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a-DK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a-DK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(2011) </a:t>
            </a:r>
            <a:r>
              <a:rPr lang="da-DK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da-DK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</a:t>
            </a:r>
            <a:r>
              <a:rPr lang="da-DK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Food </a:t>
            </a:r>
            <a:r>
              <a:rPr lang="da-DK" i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da-DK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a-DK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59, 4358-4396</a:t>
            </a:r>
          </a:p>
        </p:txBody>
      </p:sp>
      <p:sp>
        <p:nvSpPr>
          <p:cNvPr id="6" name="Rektangel 5"/>
          <p:cNvSpPr/>
          <p:nvPr/>
        </p:nvSpPr>
        <p:spPr>
          <a:xfrm>
            <a:off x="5485743" y="4039319"/>
            <a:ext cx="3446796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Mihailova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et al. 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(2014) </a:t>
            </a:r>
            <a:r>
              <a:rPr lang="en-GB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Food Chem. 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154, 238-245</a:t>
            </a:r>
          </a:p>
          <a:p>
            <a:pPr algn="just">
              <a:spcAft>
                <a:spcPts val="0"/>
              </a:spcAft>
            </a:pPr>
            <a:endParaRPr lang="en-GB" dirty="0" smtClean="0">
              <a:solidFill>
                <a:schemeClr val="tx2">
                  <a:lumMod val="75000"/>
                  <a:lumOff val="25000"/>
                </a:schemeClr>
              </a:solidFill>
              <a:latin typeface="Arial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Laursen </a:t>
            </a:r>
            <a:r>
              <a:rPr lang="en-GB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et al. 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(2013) </a:t>
            </a:r>
            <a:r>
              <a:rPr lang="en-GB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Food </a:t>
            </a:r>
            <a:r>
              <a:rPr lang="en-GB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Chem. </a:t>
            </a:r>
            <a:r>
              <a:rPr lang="en-GB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141, </a:t>
            </a:r>
            <a:r>
              <a:rPr lang="en-GB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ea typeface="Times New Roman" panose="02020603050405020304" pitchFamily="18" charset="0"/>
                <a:cs typeface="Calibri" panose="020F0502020204030204" pitchFamily="34" charset="0"/>
              </a:rPr>
              <a:t>2812-2820</a:t>
            </a:r>
            <a:endParaRPr lang="en-GB" i="1" dirty="0" smtClean="0">
              <a:solidFill>
                <a:schemeClr val="tx2">
                  <a:lumMod val="75000"/>
                  <a:lumOff val="25000"/>
                </a:schemeClr>
              </a:solidFill>
              <a:latin typeface="Arial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Kombinationstegning 8"/>
          <p:cNvSpPr/>
          <p:nvPr/>
        </p:nvSpPr>
        <p:spPr>
          <a:xfrm>
            <a:off x="1096256" y="4748540"/>
            <a:ext cx="1819560" cy="1095021"/>
          </a:xfrm>
          <a:custGeom>
            <a:avLst/>
            <a:gdLst>
              <a:gd name="connsiteX0" fmla="*/ 0 w 2137144"/>
              <a:gd name="connsiteY0" fmla="*/ 0 h 1734288"/>
              <a:gd name="connsiteX1" fmla="*/ 106326 w 2137144"/>
              <a:gd name="connsiteY1" fmla="*/ 63796 h 1734288"/>
              <a:gd name="connsiteX2" fmla="*/ 180753 w 2137144"/>
              <a:gd name="connsiteY2" fmla="*/ 127591 h 1734288"/>
              <a:gd name="connsiteX3" fmla="*/ 212651 w 2137144"/>
              <a:gd name="connsiteY3" fmla="*/ 148856 h 1734288"/>
              <a:gd name="connsiteX4" fmla="*/ 297712 w 2137144"/>
              <a:gd name="connsiteY4" fmla="*/ 212651 h 1734288"/>
              <a:gd name="connsiteX5" fmla="*/ 361507 w 2137144"/>
              <a:gd name="connsiteY5" fmla="*/ 255182 h 1734288"/>
              <a:gd name="connsiteX6" fmla="*/ 414670 w 2137144"/>
              <a:gd name="connsiteY6" fmla="*/ 308344 h 1734288"/>
              <a:gd name="connsiteX7" fmla="*/ 467832 w 2137144"/>
              <a:gd name="connsiteY7" fmla="*/ 350875 h 1734288"/>
              <a:gd name="connsiteX8" fmla="*/ 520995 w 2137144"/>
              <a:gd name="connsiteY8" fmla="*/ 404038 h 1734288"/>
              <a:gd name="connsiteX9" fmla="*/ 584791 w 2137144"/>
              <a:gd name="connsiteY9" fmla="*/ 457200 h 1734288"/>
              <a:gd name="connsiteX10" fmla="*/ 627321 w 2137144"/>
              <a:gd name="connsiteY10" fmla="*/ 520996 h 1734288"/>
              <a:gd name="connsiteX11" fmla="*/ 744279 w 2137144"/>
              <a:gd name="connsiteY11" fmla="*/ 637954 h 1734288"/>
              <a:gd name="connsiteX12" fmla="*/ 818707 w 2137144"/>
              <a:gd name="connsiteY12" fmla="*/ 712382 h 1734288"/>
              <a:gd name="connsiteX13" fmla="*/ 850605 w 2137144"/>
              <a:gd name="connsiteY13" fmla="*/ 754912 h 1734288"/>
              <a:gd name="connsiteX14" fmla="*/ 893135 w 2137144"/>
              <a:gd name="connsiteY14" fmla="*/ 797442 h 1734288"/>
              <a:gd name="connsiteX15" fmla="*/ 925032 w 2137144"/>
              <a:gd name="connsiteY15" fmla="*/ 818707 h 1734288"/>
              <a:gd name="connsiteX16" fmla="*/ 1052623 w 2137144"/>
              <a:gd name="connsiteY16" fmla="*/ 978196 h 1734288"/>
              <a:gd name="connsiteX17" fmla="*/ 1084521 w 2137144"/>
              <a:gd name="connsiteY17" fmla="*/ 1010093 h 1734288"/>
              <a:gd name="connsiteX18" fmla="*/ 1137684 w 2137144"/>
              <a:gd name="connsiteY18" fmla="*/ 1073889 h 1734288"/>
              <a:gd name="connsiteX19" fmla="*/ 1180214 w 2137144"/>
              <a:gd name="connsiteY19" fmla="*/ 1105786 h 1734288"/>
              <a:gd name="connsiteX20" fmla="*/ 1244009 w 2137144"/>
              <a:gd name="connsiteY20" fmla="*/ 1180214 h 1734288"/>
              <a:gd name="connsiteX21" fmla="*/ 1286539 w 2137144"/>
              <a:gd name="connsiteY21" fmla="*/ 1212112 h 1734288"/>
              <a:gd name="connsiteX22" fmla="*/ 1307805 w 2137144"/>
              <a:gd name="connsiteY22" fmla="*/ 1233377 h 1734288"/>
              <a:gd name="connsiteX23" fmla="*/ 1371600 w 2137144"/>
              <a:gd name="connsiteY23" fmla="*/ 1275907 h 1734288"/>
              <a:gd name="connsiteX24" fmla="*/ 1414130 w 2137144"/>
              <a:gd name="connsiteY24" fmla="*/ 1307805 h 1734288"/>
              <a:gd name="connsiteX25" fmla="*/ 1477926 w 2137144"/>
              <a:gd name="connsiteY25" fmla="*/ 1350335 h 1734288"/>
              <a:gd name="connsiteX26" fmla="*/ 1584251 w 2137144"/>
              <a:gd name="connsiteY26" fmla="*/ 1424763 h 1734288"/>
              <a:gd name="connsiteX27" fmla="*/ 1658679 w 2137144"/>
              <a:gd name="connsiteY27" fmla="*/ 1477926 h 1734288"/>
              <a:gd name="connsiteX28" fmla="*/ 1679944 w 2137144"/>
              <a:gd name="connsiteY28" fmla="*/ 1509824 h 1734288"/>
              <a:gd name="connsiteX29" fmla="*/ 1733107 w 2137144"/>
              <a:gd name="connsiteY29" fmla="*/ 1541721 h 1734288"/>
              <a:gd name="connsiteX30" fmla="*/ 1765005 w 2137144"/>
              <a:gd name="connsiteY30" fmla="*/ 1573619 h 1734288"/>
              <a:gd name="connsiteX31" fmla="*/ 1881963 w 2137144"/>
              <a:gd name="connsiteY31" fmla="*/ 1669312 h 1734288"/>
              <a:gd name="connsiteX32" fmla="*/ 1956391 w 2137144"/>
              <a:gd name="connsiteY32" fmla="*/ 1722475 h 1734288"/>
              <a:gd name="connsiteX33" fmla="*/ 2137144 w 2137144"/>
              <a:gd name="connsiteY33" fmla="*/ 1733107 h 173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37144" h="1734288">
                <a:moveTo>
                  <a:pt x="0" y="0"/>
                </a:moveTo>
                <a:cubicBezTo>
                  <a:pt x="12895" y="7369"/>
                  <a:pt x="83133" y="45241"/>
                  <a:pt x="106326" y="63796"/>
                </a:cubicBezTo>
                <a:cubicBezTo>
                  <a:pt x="131841" y="84208"/>
                  <a:pt x="155238" y="107179"/>
                  <a:pt x="180753" y="127591"/>
                </a:cubicBezTo>
                <a:cubicBezTo>
                  <a:pt x="190732" y="135574"/>
                  <a:pt x="202316" y="141340"/>
                  <a:pt x="212651" y="148856"/>
                </a:cubicBezTo>
                <a:cubicBezTo>
                  <a:pt x="241314" y="169702"/>
                  <a:pt x="268872" y="192051"/>
                  <a:pt x="297712" y="212651"/>
                </a:cubicBezTo>
                <a:cubicBezTo>
                  <a:pt x="318509" y="227506"/>
                  <a:pt x="341727" y="238998"/>
                  <a:pt x="361507" y="255182"/>
                </a:cubicBezTo>
                <a:cubicBezTo>
                  <a:pt x="380903" y="271052"/>
                  <a:pt x="396042" y="291579"/>
                  <a:pt x="414670" y="308344"/>
                </a:cubicBezTo>
                <a:cubicBezTo>
                  <a:pt x="431538" y="323525"/>
                  <a:pt x="450964" y="335694"/>
                  <a:pt x="467832" y="350875"/>
                </a:cubicBezTo>
                <a:cubicBezTo>
                  <a:pt x="486460" y="367640"/>
                  <a:pt x="502134" y="387535"/>
                  <a:pt x="520995" y="404038"/>
                </a:cubicBezTo>
                <a:cubicBezTo>
                  <a:pt x="563729" y="441430"/>
                  <a:pt x="545828" y="407105"/>
                  <a:pt x="584791" y="457200"/>
                </a:cubicBezTo>
                <a:cubicBezTo>
                  <a:pt x="600482" y="477374"/>
                  <a:pt x="610412" y="501832"/>
                  <a:pt x="627321" y="520996"/>
                </a:cubicBezTo>
                <a:cubicBezTo>
                  <a:pt x="663799" y="562338"/>
                  <a:pt x="705293" y="598968"/>
                  <a:pt x="744279" y="637954"/>
                </a:cubicBezTo>
                <a:lnTo>
                  <a:pt x="818707" y="712382"/>
                </a:lnTo>
                <a:cubicBezTo>
                  <a:pt x="831238" y="724913"/>
                  <a:pt x="838936" y="741576"/>
                  <a:pt x="850605" y="754912"/>
                </a:cubicBezTo>
                <a:cubicBezTo>
                  <a:pt x="863807" y="770000"/>
                  <a:pt x="877913" y="784394"/>
                  <a:pt x="893135" y="797442"/>
                </a:cubicBezTo>
                <a:cubicBezTo>
                  <a:pt x="902837" y="805758"/>
                  <a:pt x="916397" y="809287"/>
                  <a:pt x="925032" y="818707"/>
                </a:cubicBezTo>
                <a:cubicBezTo>
                  <a:pt x="925041" y="818717"/>
                  <a:pt x="1031354" y="951609"/>
                  <a:pt x="1052623" y="978196"/>
                </a:cubicBezTo>
                <a:cubicBezTo>
                  <a:pt x="1062016" y="989938"/>
                  <a:pt x="1074531" y="998855"/>
                  <a:pt x="1084521" y="1010093"/>
                </a:cubicBezTo>
                <a:cubicBezTo>
                  <a:pt x="1102911" y="1030782"/>
                  <a:pt x="1118110" y="1054315"/>
                  <a:pt x="1137684" y="1073889"/>
                </a:cubicBezTo>
                <a:cubicBezTo>
                  <a:pt x="1150214" y="1086419"/>
                  <a:pt x="1167684" y="1093256"/>
                  <a:pt x="1180214" y="1105786"/>
                </a:cubicBezTo>
                <a:cubicBezTo>
                  <a:pt x="1264260" y="1189832"/>
                  <a:pt x="1162989" y="1110768"/>
                  <a:pt x="1244009" y="1180214"/>
                </a:cubicBezTo>
                <a:cubicBezTo>
                  <a:pt x="1257464" y="1191747"/>
                  <a:pt x="1272925" y="1200767"/>
                  <a:pt x="1286539" y="1212112"/>
                </a:cubicBezTo>
                <a:cubicBezTo>
                  <a:pt x="1294240" y="1218530"/>
                  <a:pt x="1299785" y="1227362"/>
                  <a:pt x="1307805" y="1233377"/>
                </a:cubicBezTo>
                <a:cubicBezTo>
                  <a:pt x="1328251" y="1248711"/>
                  <a:pt x="1351154" y="1260572"/>
                  <a:pt x="1371600" y="1275907"/>
                </a:cubicBezTo>
                <a:cubicBezTo>
                  <a:pt x="1385777" y="1286540"/>
                  <a:pt x="1399612" y="1297643"/>
                  <a:pt x="1414130" y="1307805"/>
                </a:cubicBezTo>
                <a:cubicBezTo>
                  <a:pt x="1435068" y="1322461"/>
                  <a:pt x="1457480" y="1335000"/>
                  <a:pt x="1477926" y="1350335"/>
                </a:cubicBezTo>
                <a:cubicBezTo>
                  <a:pt x="1540899" y="1397566"/>
                  <a:pt x="1505715" y="1372406"/>
                  <a:pt x="1584251" y="1424763"/>
                </a:cubicBezTo>
                <a:cubicBezTo>
                  <a:pt x="1602365" y="1436839"/>
                  <a:pt x="1645488" y="1464735"/>
                  <a:pt x="1658679" y="1477926"/>
                </a:cubicBezTo>
                <a:cubicBezTo>
                  <a:pt x="1667715" y="1486962"/>
                  <a:pt x="1670242" y="1501508"/>
                  <a:pt x="1679944" y="1509824"/>
                </a:cubicBezTo>
                <a:cubicBezTo>
                  <a:pt x="1695635" y="1523273"/>
                  <a:pt x="1716574" y="1529322"/>
                  <a:pt x="1733107" y="1541721"/>
                </a:cubicBezTo>
                <a:cubicBezTo>
                  <a:pt x="1745137" y="1550743"/>
                  <a:pt x="1753588" y="1563833"/>
                  <a:pt x="1765005" y="1573619"/>
                </a:cubicBezTo>
                <a:cubicBezTo>
                  <a:pt x="1803250" y="1606401"/>
                  <a:pt x="1842629" y="1637845"/>
                  <a:pt x="1881963" y="1669312"/>
                </a:cubicBezTo>
                <a:cubicBezTo>
                  <a:pt x="1882865" y="1670034"/>
                  <a:pt x="1947138" y="1719391"/>
                  <a:pt x="1956391" y="1722475"/>
                </a:cubicBezTo>
                <a:cubicBezTo>
                  <a:pt x="2007515" y="1739516"/>
                  <a:pt x="2091085" y="1733107"/>
                  <a:pt x="2137144" y="1733107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4" name="Kombinationstegning 23"/>
          <p:cNvSpPr/>
          <p:nvPr/>
        </p:nvSpPr>
        <p:spPr>
          <a:xfrm rot="7397891">
            <a:off x="1108513" y="4693355"/>
            <a:ext cx="1915510" cy="1218820"/>
          </a:xfrm>
          <a:custGeom>
            <a:avLst/>
            <a:gdLst>
              <a:gd name="connsiteX0" fmla="*/ 0 w 2137144"/>
              <a:gd name="connsiteY0" fmla="*/ 0 h 1734288"/>
              <a:gd name="connsiteX1" fmla="*/ 106326 w 2137144"/>
              <a:gd name="connsiteY1" fmla="*/ 63796 h 1734288"/>
              <a:gd name="connsiteX2" fmla="*/ 180753 w 2137144"/>
              <a:gd name="connsiteY2" fmla="*/ 127591 h 1734288"/>
              <a:gd name="connsiteX3" fmla="*/ 212651 w 2137144"/>
              <a:gd name="connsiteY3" fmla="*/ 148856 h 1734288"/>
              <a:gd name="connsiteX4" fmla="*/ 297712 w 2137144"/>
              <a:gd name="connsiteY4" fmla="*/ 212651 h 1734288"/>
              <a:gd name="connsiteX5" fmla="*/ 361507 w 2137144"/>
              <a:gd name="connsiteY5" fmla="*/ 255182 h 1734288"/>
              <a:gd name="connsiteX6" fmla="*/ 414670 w 2137144"/>
              <a:gd name="connsiteY6" fmla="*/ 308344 h 1734288"/>
              <a:gd name="connsiteX7" fmla="*/ 467832 w 2137144"/>
              <a:gd name="connsiteY7" fmla="*/ 350875 h 1734288"/>
              <a:gd name="connsiteX8" fmla="*/ 520995 w 2137144"/>
              <a:gd name="connsiteY8" fmla="*/ 404038 h 1734288"/>
              <a:gd name="connsiteX9" fmla="*/ 584791 w 2137144"/>
              <a:gd name="connsiteY9" fmla="*/ 457200 h 1734288"/>
              <a:gd name="connsiteX10" fmla="*/ 627321 w 2137144"/>
              <a:gd name="connsiteY10" fmla="*/ 520996 h 1734288"/>
              <a:gd name="connsiteX11" fmla="*/ 744279 w 2137144"/>
              <a:gd name="connsiteY11" fmla="*/ 637954 h 1734288"/>
              <a:gd name="connsiteX12" fmla="*/ 818707 w 2137144"/>
              <a:gd name="connsiteY12" fmla="*/ 712382 h 1734288"/>
              <a:gd name="connsiteX13" fmla="*/ 850605 w 2137144"/>
              <a:gd name="connsiteY13" fmla="*/ 754912 h 1734288"/>
              <a:gd name="connsiteX14" fmla="*/ 893135 w 2137144"/>
              <a:gd name="connsiteY14" fmla="*/ 797442 h 1734288"/>
              <a:gd name="connsiteX15" fmla="*/ 925032 w 2137144"/>
              <a:gd name="connsiteY15" fmla="*/ 818707 h 1734288"/>
              <a:gd name="connsiteX16" fmla="*/ 1052623 w 2137144"/>
              <a:gd name="connsiteY16" fmla="*/ 978196 h 1734288"/>
              <a:gd name="connsiteX17" fmla="*/ 1084521 w 2137144"/>
              <a:gd name="connsiteY17" fmla="*/ 1010093 h 1734288"/>
              <a:gd name="connsiteX18" fmla="*/ 1137684 w 2137144"/>
              <a:gd name="connsiteY18" fmla="*/ 1073889 h 1734288"/>
              <a:gd name="connsiteX19" fmla="*/ 1180214 w 2137144"/>
              <a:gd name="connsiteY19" fmla="*/ 1105786 h 1734288"/>
              <a:gd name="connsiteX20" fmla="*/ 1244009 w 2137144"/>
              <a:gd name="connsiteY20" fmla="*/ 1180214 h 1734288"/>
              <a:gd name="connsiteX21" fmla="*/ 1286539 w 2137144"/>
              <a:gd name="connsiteY21" fmla="*/ 1212112 h 1734288"/>
              <a:gd name="connsiteX22" fmla="*/ 1307805 w 2137144"/>
              <a:gd name="connsiteY22" fmla="*/ 1233377 h 1734288"/>
              <a:gd name="connsiteX23" fmla="*/ 1371600 w 2137144"/>
              <a:gd name="connsiteY23" fmla="*/ 1275907 h 1734288"/>
              <a:gd name="connsiteX24" fmla="*/ 1414130 w 2137144"/>
              <a:gd name="connsiteY24" fmla="*/ 1307805 h 1734288"/>
              <a:gd name="connsiteX25" fmla="*/ 1477926 w 2137144"/>
              <a:gd name="connsiteY25" fmla="*/ 1350335 h 1734288"/>
              <a:gd name="connsiteX26" fmla="*/ 1584251 w 2137144"/>
              <a:gd name="connsiteY26" fmla="*/ 1424763 h 1734288"/>
              <a:gd name="connsiteX27" fmla="*/ 1658679 w 2137144"/>
              <a:gd name="connsiteY27" fmla="*/ 1477926 h 1734288"/>
              <a:gd name="connsiteX28" fmla="*/ 1679944 w 2137144"/>
              <a:gd name="connsiteY28" fmla="*/ 1509824 h 1734288"/>
              <a:gd name="connsiteX29" fmla="*/ 1733107 w 2137144"/>
              <a:gd name="connsiteY29" fmla="*/ 1541721 h 1734288"/>
              <a:gd name="connsiteX30" fmla="*/ 1765005 w 2137144"/>
              <a:gd name="connsiteY30" fmla="*/ 1573619 h 1734288"/>
              <a:gd name="connsiteX31" fmla="*/ 1881963 w 2137144"/>
              <a:gd name="connsiteY31" fmla="*/ 1669312 h 1734288"/>
              <a:gd name="connsiteX32" fmla="*/ 1956391 w 2137144"/>
              <a:gd name="connsiteY32" fmla="*/ 1722475 h 1734288"/>
              <a:gd name="connsiteX33" fmla="*/ 2137144 w 2137144"/>
              <a:gd name="connsiteY33" fmla="*/ 1733107 h 173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137144" h="1734288">
                <a:moveTo>
                  <a:pt x="0" y="0"/>
                </a:moveTo>
                <a:cubicBezTo>
                  <a:pt x="12895" y="7369"/>
                  <a:pt x="83133" y="45241"/>
                  <a:pt x="106326" y="63796"/>
                </a:cubicBezTo>
                <a:cubicBezTo>
                  <a:pt x="131841" y="84208"/>
                  <a:pt x="155238" y="107179"/>
                  <a:pt x="180753" y="127591"/>
                </a:cubicBezTo>
                <a:cubicBezTo>
                  <a:pt x="190732" y="135574"/>
                  <a:pt x="202316" y="141340"/>
                  <a:pt x="212651" y="148856"/>
                </a:cubicBezTo>
                <a:cubicBezTo>
                  <a:pt x="241314" y="169702"/>
                  <a:pt x="268872" y="192051"/>
                  <a:pt x="297712" y="212651"/>
                </a:cubicBezTo>
                <a:cubicBezTo>
                  <a:pt x="318509" y="227506"/>
                  <a:pt x="341727" y="238998"/>
                  <a:pt x="361507" y="255182"/>
                </a:cubicBezTo>
                <a:cubicBezTo>
                  <a:pt x="380903" y="271052"/>
                  <a:pt x="396042" y="291579"/>
                  <a:pt x="414670" y="308344"/>
                </a:cubicBezTo>
                <a:cubicBezTo>
                  <a:pt x="431538" y="323525"/>
                  <a:pt x="450964" y="335694"/>
                  <a:pt x="467832" y="350875"/>
                </a:cubicBezTo>
                <a:cubicBezTo>
                  <a:pt x="486460" y="367640"/>
                  <a:pt x="502134" y="387535"/>
                  <a:pt x="520995" y="404038"/>
                </a:cubicBezTo>
                <a:cubicBezTo>
                  <a:pt x="563729" y="441430"/>
                  <a:pt x="545828" y="407105"/>
                  <a:pt x="584791" y="457200"/>
                </a:cubicBezTo>
                <a:cubicBezTo>
                  <a:pt x="600482" y="477374"/>
                  <a:pt x="610412" y="501832"/>
                  <a:pt x="627321" y="520996"/>
                </a:cubicBezTo>
                <a:cubicBezTo>
                  <a:pt x="663799" y="562338"/>
                  <a:pt x="705293" y="598968"/>
                  <a:pt x="744279" y="637954"/>
                </a:cubicBezTo>
                <a:lnTo>
                  <a:pt x="818707" y="712382"/>
                </a:lnTo>
                <a:cubicBezTo>
                  <a:pt x="831238" y="724913"/>
                  <a:pt x="838936" y="741576"/>
                  <a:pt x="850605" y="754912"/>
                </a:cubicBezTo>
                <a:cubicBezTo>
                  <a:pt x="863807" y="770000"/>
                  <a:pt x="877913" y="784394"/>
                  <a:pt x="893135" y="797442"/>
                </a:cubicBezTo>
                <a:cubicBezTo>
                  <a:pt x="902837" y="805758"/>
                  <a:pt x="916397" y="809287"/>
                  <a:pt x="925032" y="818707"/>
                </a:cubicBezTo>
                <a:cubicBezTo>
                  <a:pt x="925041" y="818717"/>
                  <a:pt x="1031354" y="951609"/>
                  <a:pt x="1052623" y="978196"/>
                </a:cubicBezTo>
                <a:cubicBezTo>
                  <a:pt x="1062016" y="989938"/>
                  <a:pt x="1074531" y="998855"/>
                  <a:pt x="1084521" y="1010093"/>
                </a:cubicBezTo>
                <a:cubicBezTo>
                  <a:pt x="1102911" y="1030782"/>
                  <a:pt x="1118110" y="1054315"/>
                  <a:pt x="1137684" y="1073889"/>
                </a:cubicBezTo>
                <a:cubicBezTo>
                  <a:pt x="1150214" y="1086419"/>
                  <a:pt x="1167684" y="1093256"/>
                  <a:pt x="1180214" y="1105786"/>
                </a:cubicBezTo>
                <a:cubicBezTo>
                  <a:pt x="1264260" y="1189832"/>
                  <a:pt x="1162989" y="1110768"/>
                  <a:pt x="1244009" y="1180214"/>
                </a:cubicBezTo>
                <a:cubicBezTo>
                  <a:pt x="1257464" y="1191747"/>
                  <a:pt x="1272925" y="1200767"/>
                  <a:pt x="1286539" y="1212112"/>
                </a:cubicBezTo>
                <a:cubicBezTo>
                  <a:pt x="1294240" y="1218530"/>
                  <a:pt x="1299785" y="1227362"/>
                  <a:pt x="1307805" y="1233377"/>
                </a:cubicBezTo>
                <a:cubicBezTo>
                  <a:pt x="1328251" y="1248711"/>
                  <a:pt x="1351154" y="1260572"/>
                  <a:pt x="1371600" y="1275907"/>
                </a:cubicBezTo>
                <a:cubicBezTo>
                  <a:pt x="1385777" y="1286540"/>
                  <a:pt x="1399612" y="1297643"/>
                  <a:pt x="1414130" y="1307805"/>
                </a:cubicBezTo>
                <a:cubicBezTo>
                  <a:pt x="1435068" y="1322461"/>
                  <a:pt x="1457480" y="1335000"/>
                  <a:pt x="1477926" y="1350335"/>
                </a:cubicBezTo>
                <a:cubicBezTo>
                  <a:pt x="1540899" y="1397566"/>
                  <a:pt x="1505715" y="1372406"/>
                  <a:pt x="1584251" y="1424763"/>
                </a:cubicBezTo>
                <a:cubicBezTo>
                  <a:pt x="1602365" y="1436839"/>
                  <a:pt x="1645488" y="1464735"/>
                  <a:pt x="1658679" y="1477926"/>
                </a:cubicBezTo>
                <a:cubicBezTo>
                  <a:pt x="1667715" y="1486962"/>
                  <a:pt x="1670242" y="1501508"/>
                  <a:pt x="1679944" y="1509824"/>
                </a:cubicBezTo>
                <a:cubicBezTo>
                  <a:pt x="1695635" y="1523273"/>
                  <a:pt x="1716574" y="1529322"/>
                  <a:pt x="1733107" y="1541721"/>
                </a:cubicBezTo>
                <a:cubicBezTo>
                  <a:pt x="1745137" y="1550743"/>
                  <a:pt x="1753588" y="1563833"/>
                  <a:pt x="1765005" y="1573619"/>
                </a:cubicBezTo>
                <a:cubicBezTo>
                  <a:pt x="1803250" y="1606401"/>
                  <a:pt x="1842629" y="1637845"/>
                  <a:pt x="1881963" y="1669312"/>
                </a:cubicBezTo>
                <a:cubicBezTo>
                  <a:pt x="1882865" y="1670034"/>
                  <a:pt x="1947138" y="1719391"/>
                  <a:pt x="1956391" y="1722475"/>
                </a:cubicBezTo>
                <a:cubicBezTo>
                  <a:pt x="2007515" y="1739516"/>
                  <a:pt x="2091085" y="1733107"/>
                  <a:pt x="2137144" y="1733107"/>
                </a:cubicBez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2" name="Picture 36" descr="http://www.ups-greenliving.dk/dyn/images/normal_items/58-image.jpg?cache=1293616657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10" y="3511109"/>
            <a:ext cx="988500" cy="65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64" y="332656"/>
            <a:ext cx="1247560" cy="98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70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901" y="476672"/>
            <a:ext cx="8136904" cy="5762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AuthenticFood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activities the final 5 months</a:t>
            </a:r>
            <a:endParaRPr lang="da-D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423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484784"/>
            <a:ext cx="7704856" cy="504056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buFontTx/>
              <a:buChar char="•"/>
            </a:pPr>
            <a:r>
              <a:rPr lang="en-GB" sz="2200" dirty="0" smtClean="0"/>
              <a:t>Final analytical and statistical analyses</a:t>
            </a:r>
          </a:p>
          <a:p>
            <a:pPr algn="just" eaLnBrk="1" hangingPunct="1">
              <a:buFontTx/>
              <a:buChar char="•"/>
            </a:pPr>
            <a:r>
              <a:rPr lang="en-GB" sz="2200" dirty="0" smtClean="0"/>
              <a:t>Final project meeting (Trento, Nov 25-26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)</a:t>
            </a:r>
          </a:p>
          <a:p>
            <a:pPr algn="just" eaLnBrk="1" hangingPunct="1">
              <a:buFontTx/>
              <a:buChar char="•"/>
            </a:pPr>
            <a:r>
              <a:rPr lang="en-GB" sz="2200" dirty="0" smtClean="0"/>
              <a:t>Various dissemination activities</a:t>
            </a:r>
          </a:p>
          <a:p>
            <a:pPr lvl="1" algn="just" eaLnBrk="1" hangingPunct="1"/>
            <a:r>
              <a:rPr lang="en-GB" sz="1800" dirty="0" smtClean="0"/>
              <a:t>Recommendations to end-users</a:t>
            </a:r>
          </a:p>
          <a:p>
            <a:pPr lvl="1" algn="just" eaLnBrk="1" hangingPunct="1"/>
            <a:r>
              <a:rPr lang="en-GB" sz="1800" dirty="0" smtClean="0"/>
              <a:t>National and international workshops</a:t>
            </a:r>
          </a:p>
          <a:p>
            <a:pPr lvl="1" algn="just" eaLnBrk="1" hangingPunct="1"/>
            <a:r>
              <a:rPr lang="en-GB" sz="1800" dirty="0"/>
              <a:t>Presentation of results at international conferences</a:t>
            </a:r>
          </a:p>
          <a:p>
            <a:pPr lvl="1" algn="just" eaLnBrk="1" hangingPunct="1"/>
            <a:r>
              <a:rPr lang="en-GB" sz="1800" dirty="0" smtClean="0"/>
              <a:t>Submission of final </a:t>
            </a:r>
            <a:r>
              <a:rPr lang="en-GB" sz="1800" dirty="0" err="1" smtClean="0"/>
              <a:t>AuthenticFood</a:t>
            </a:r>
            <a:r>
              <a:rPr lang="en-GB" sz="1800" dirty="0" smtClean="0"/>
              <a:t> publications</a:t>
            </a:r>
          </a:p>
          <a:p>
            <a:pPr lvl="1" algn="just" eaLnBrk="1" hangingPunct="1"/>
            <a:r>
              <a:rPr lang="en-GB" sz="1800" dirty="0" smtClean="0"/>
              <a:t>Final project report</a:t>
            </a:r>
          </a:p>
          <a:p>
            <a:pPr algn="just" eaLnBrk="1" hangingPunct="1">
              <a:buFontTx/>
              <a:buChar char="•"/>
            </a:pPr>
            <a:endParaRPr lang="en-GB" sz="1800" dirty="0" smtClean="0"/>
          </a:p>
          <a:p>
            <a:pPr marL="0" indent="0" algn="just" eaLnBrk="1" hangingPunct="1"/>
            <a:endParaRPr lang="en-GB" sz="1800" dirty="0" smtClean="0"/>
          </a:p>
          <a:p>
            <a:pPr marL="0" indent="0" eaLnBrk="1" hangingPunct="1"/>
            <a:endParaRPr lang="da-DK" sz="1800" dirty="0" smtClean="0"/>
          </a:p>
          <a:p>
            <a:pPr marL="0" indent="0" eaLnBrk="1" hangingPunct="1"/>
            <a:endParaRPr lang="en-GB" sz="1800" dirty="0"/>
          </a:p>
          <a:p>
            <a:pPr eaLnBrk="1" hangingPunct="1">
              <a:buFontTx/>
              <a:buChar char="•"/>
            </a:pPr>
            <a:endParaRPr lang="en-GB" sz="1800" dirty="0" smtClean="0"/>
          </a:p>
          <a:p>
            <a:pPr eaLnBrk="1" hangingPunct="1"/>
            <a:endParaRPr lang="da-DK" sz="1800" dirty="0" smtClean="0"/>
          </a:p>
        </p:txBody>
      </p:sp>
      <p:sp>
        <p:nvSpPr>
          <p:cNvPr id="16" name="Tekstboks 6"/>
          <p:cNvSpPr txBox="1"/>
          <p:nvPr/>
        </p:nvSpPr>
        <p:spPr>
          <a:xfrm>
            <a:off x="270462" y="4665605"/>
            <a:ext cx="6905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rgbClr val="000000"/>
                </a:solidFill>
              </a:rPr>
              <a:t>Related</a:t>
            </a:r>
            <a:r>
              <a:rPr lang="da-DK" b="1" dirty="0" smtClean="0">
                <a:solidFill>
                  <a:srgbClr val="000000"/>
                </a:solidFill>
              </a:rPr>
              <a:t>/future </a:t>
            </a:r>
            <a:r>
              <a:rPr lang="da-DK" b="1" dirty="0" err="1" smtClean="0">
                <a:solidFill>
                  <a:srgbClr val="000000"/>
                </a:solidFill>
              </a:rPr>
              <a:t>projects</a:t>
            </a:r>
            <a:r>
              <a:rPr lang="da-DK" b="1" dirty="0" smtClean="0">
                <a:solidFill>
                  <a:srgbClr val="000000"/>
                </a:solidFill>
              </a:rPr>
              <a:t>:</a:t>
            </a:r>
          </a:p>
          <a:p>
            <a:endParaRPr lang="da-DK" dirty="0" smtClean="0">
              <a:solidFill>
                <a:srgbClr val="0070C0"/>
              </a:solidFill>
            </a:endParaRPr>
          </a:p>
          <a:p>
            <a:r>
              <a:rPr lang="da-DK" b="1" dirty="0" smtClean="0">
                <a:solidFill>
                  <a:srgbClr val="0070C0"/>
                </a:solidFill>
              </a:rPr>
              <a:t>www.foodintegrity.eu</a:t>
            </a:r>
          </a:p>
          <a:p>
            <a:endParaRPr lang="da-DK" dirty="0" smtClean="0">
              <a:solidFill>
                <a:srgbClr val="0070C0"/>
              </a:solidFill>
            </a:endParaRPr>
          </a:p>
          <a:p>
            <a:r>
              <a:rPr lang="da-DK" b="1" dirty="0" smtClean="0">
                <a:solidFill>
                  <a:srgbClr val="0070C0"/>
                </a:solidFill>
              </a:rPr>
              <a:t>COM-ISO </a:t>
            </a:r>
            <a:r>
              <a:rPr lang="da-DK" dirty="0" smtClean="0">
                <a:solidFill>
                  <a:srgbClr val="00B0F0"/>
                </a:solidFill>
              </a:rPr>
              <a:t>http</a:t>
            </a:r>
            <a:r>
              <a:rPr lang="da-DK" dirty="0">
                <a:solidFill>
                  <a:srgbClr val="00B0F0"/>
                </a:solidFill>
              </a:rPr>
              <a:t>://plen.ku.dk/english/research/plant_soil/nutrition/com-iso/ 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48" y="4911142"/>
            <a:ext cx="1008112" cy="83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7134502" y="5616512"/>
            <a:ext cx="730251" cy="862961"/>
            <a:chOff x="672" y="1290"/>
            <a:chExt cx="2400" cy="2412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 rot="2104742">
              <a:off x="1434" y="1290"/>
              <a:ext cx="997" cy="2400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da-DK"/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 rot="2104742">
              <a:off x="1449" y="1349"/>
              <a:ext cx="962" cy="22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da-DK"/>
            </a:p>
          </p:txBody>
        </p:sp>
        <p:sp>
          <p:nvSpPr>
            <p:cNvPr id="21" name="Oval 15"/>
            <p:cNvSpPr>
              <a:spLocks noChangeArrowheads="1"/>
            </p:cNvSpPr>
            <p:nvPr/>
          </p:nvSpPr>
          <p:spPr bwMode="auto">
            <a:xfrm rot="-2243527">
              <a:off x="1278" y="1302"/>
              <a:ext cx="997" cy="2400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da-DK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 rot="-2293074">
              <a:off x="1296" y="1344"/>
              <a:ext cx="962" cy="22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da-DK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 rot="-5400000">
              <a:off x="1373" y="1345"/>
              <a:ext cx="997" cy="2400"/>
            </a:xfrm>
            <a:prstGeom prst="ellipse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da-DK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 rot="-5400000">
              <a:off x="1385" y="1399"/>
              <a:ext cx="962" cy="22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da-DK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 rot="-2251569">
              <a:off x="1284" y="1330"/>
              <a:ext cx="974" cy="2327"/>
            </a:xfrm>
            <a:prstGeom prst="ellips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da-DK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 rot="2165514">
              <a:off x="1452" y="1321"/>
              <a:ext cx="974" cy="2327"/>
            </a:xfrm>
            <a:prstGeom prst="ellips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da-DK"/>
            </a:p>
          </p:txBody>
        </p:sp>
        <p:pic>
          <p:nvPicPr>
            <p:cNvPr id="27" name="Picture 21" descr="A nitrogen atom with electrons in two energy levels and sub-shells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5" t="30017" r="34616" b="26321"/>
            <a:stretch>
              <a:fillRect/>
            </a:stretch>
          </p:blipFill>
          <p:spPr bwMode="auto">
            <a:xfrm>
              <a:off x="1470" y="217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64" y="332656"/>
            <a:ext cx="1247560" cy="98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8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1_life_dk">
  <a:themeElements>
    <a:clrScheme name="life_dk 1">
      <a:dk1>
        <a:srgbClr val="6E6E6E"/>
      </a:dk1>
      <a:lt1>
        <a:srgbClr val="FFFFFF"/>
      </a:lt1>
      <a:dk2>
        <a:srgbClr val="541800"/>
      </a:dk2>
      <a:lt2>
        <a:srgbClr val="6E6E6E"/>
      </a:lt2>
      <a:accent1>
        <a:srgbClr val="862600"/>
      </a:accent1>
      <a:accent2>
        <a:srgbClr val="A42F00"/>
      </a:accent2>
      <a:accent3>
        <a:srgbClr val="FFFFFF"/>
      </a:accent3>
      <a:accent4>
        <a:srgbClr val="5D5D5D"/>
      </a:accent4>
      <a:accent5>
        <a:srgbClr val="C3ACAA"/>
      </a:accent5>
      <a:accent6>
        <a:srgbClr val="942A00"/>
      </a:accent6>
      <a:hlink>
        <a:srgbClr val="D63D00"/>
      </a:hlink>
      <a:folHlink>
        <a:srgbClr val="FF6D33"/>
      </a:folHlink>
    </a:clrScheme>
    <a:fontScheme name="life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fe_dk 1">
        <a:dk1>
          <a:srgbClr val="6E6E6E"/>
        </a:dk1>
        <a:lt1>
          <a:srgbClr val="FFFFFF"/>
        </a:lt1>
        <a:dk2>
          <a:srgbClr val="541800"/>
        </a:dk2>
        <a:lt2>
          <a:srgbClr val="6E6E6E"/>
        </a:lt2>
        <a:accent1>
          <a:srgbClr val="862600"/>
        </a:accent1>
        <a:accent2>
          <a:srgbClr val="A42F00"/>
        </a:accent2>
        <a:accent3>
          <a:srgbClr val="FFFFFF"/>
        </a:accent3>
        <a:accent4>
          <a:srgbClr val="5D5D5D"/>
        </a:accent4>
        <a:accent5>
          <a:srgbClr val="C3ACAA"/>
        </a:accent5>
        <a:accent6>
          <a:srgbClr val="942A00"/>
        </a:accent6>
        <a:hlink>
          <a:srgbClr val="D63D00"/>
        </a:hlink>
        <a:folHlink>
          <a:srgbClr val="FF6D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11980</TotalTime>
  <Words>348</Words>
  <Application>Microsoft Office PowerPoint</Application>
  <PresentationFormat>Skærmshow (4:3)</PresentationFormat>
  <Paragraphs>103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7</vt:i4>
      </vt:variant>
    </vt:vector>
  </HeadingPairs>
  <TitlesOfParts>
    <vt:vector size="8" baseType="lpstr">
      <vt:lpstr>1_life_dk</vt:lpstr>
      <vt:lpstr>PowerPoint-præsentation</vt:lpstr>
      <vt:lpstr>PowerPoint-præsentation</vt:lpstr>
      <vt:lpstr>PowerPoint-præsentation</vt:lpstr>
      <vt:lpstr>Organic food authentication - samples</vt:lpstr>
      <vt:lpstr>PowerPoint-præsentation</vt:lpstr>
      <vt:lpstr>PowerPoint-præsentation</vt:lpstr>
      <vt:lpstr>AuthenticFood activities the final 5 months</vt:lpstr>
    </vt:vector>
  </TitlesOfParts>
  <Company>Københavns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Kristian Holst Laursen</cp:lastModifiedBy>
  <cp:revision>1409</cp:revision>
  <cp:lastPrinted>2012-10-24T10:20:51Z</cp:lastPrinted>
  <dcterms:created xsi:type="dcterms:W3CDTF">2005-11-10T15:02:29Z</dcterms:created>
  <dcterms:modified xsi:type="dcterms:W3CDTF">2014-09-29T12:48:53Z</dcterms:modified>
</cp:coreProperties>
</file>